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47" r:id="rId5"/>
    <p:sldId id="350" r:id="rId6"/>
    <p:sldId id="345" r:id="rId7"/>
    <p:sldId id="348" r:id="rId8"/>
    <p:sldId id="349" r:id="rId9"/>
    <p:sldId id="351" r:id="rId10"/>
    <p:sldId id="352" r:id="rId11"/>
    <p:sldId id="353" r:id="rId12"/>
  </p:sldIdLst>
  <p:sldSz cx="9144000" cy="6858000" type="screen4x3"/>
  <p:notesSz cx="9939338" cy="143684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F7"/>
    <a:srgbClr val="0000FF"/>
    <a:srgbClr val="FF3300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0FEC5-4FA7-4D90-9B4B-8C6F5C2CBCC3}" v="3" dt="2020-08-14T00:50:05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88608" autoAdjust="0"/>
  </p:normalViewPr>
  <p:slideViewPr>
    <p:cSldViewPr>
      <p:cViewPr varScale="1">
        <p:scale>
          <a:sx n="103" d="100"/>
          <a:sy n="103" d="100"/>
        </p:scale>
        <p:origin x="177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sunari Teramoto" userId="ff284c05-b2e6-4b2f-b0a3-c718dd2a2804" providerId="ADAL" clId="{5840FEC5-4FA7-4D90-9B4B-8C6F5C2CBCC3}"/>
    <pc:docChg chg="undo custSel addSld delSld modSld">
      <pc:chgData name="Katsunari Teramoto" userId="ff284c05-b2e6-4b2f-b0a3-c718dd2a2804" providerId="ADAL" clId="{5840FEC5-4FA7-4D90-9B4B-8C6F5C2CBCC3}" dt="2020-08-14T00:50:05.261" v="294" actId="207"/>
      <pc:docMkLst>
        <pc:docMk/>
      </pc:docMkLst>
      <pc:sldChg chg="del">
        <pc:chgData name="Katsunari Teramoto" userId="ff284c05-b2e6-4b2f-b0a3-c718dd2a2804" providerId="ADAL" clId="{5840FEC5-4FA7-4D90-9B4B-8C6F5C2CBCC3}" dt="2020-08-14T00:27:49.475" v="3" actId="2696"/>
        <pc:sldMkLst>
          <pc:docMk/>
          <pc:sldMk cId="3966427306" sldId="303"/>
        </pc:sldMkLst>
      </pc:sldChg>
      <pc:sldChg chg="del">
        <pc:chgData name="Katsunari Teramoto" userId="ff284c05-b2e6-4b2f-b0a3-c718dd2a2804" providerId="ADAL" clId="{5840FEC5-4FA7-4D90-9B4B-8C6F5C2CBCC3}" dt="2020-08-13T08:41:57.411" v="0" actId="2696"/>
        <pc:sldMkLst>
          <pc:docMk/>
          <pc:sldMk cId="2447222484" sldId="315"/>
        </pc:sldMkLst>
      </pc:sldChg>
      <pc:sldChg chg="add del">
        <pc:chgData name="Katsunari Teramoto" userId="ff284c05-b2e6-4b2f-b0a3-c718dd2a2804" providerId="ADAL" clId="{5840FEC5-4FA7-4D90-9B4B-8C6F5C2CBCC3}" dt="2020-08-14T00:37:58.827" v="9" actId="2696"/>
        <pc:sldMkLst>
          <pc:docMk/>
          <pc:sldMk cId="4140224700" sldId="330"/>
        </pc:sldMkLst>
      </pc:sldChg>
      <pc:sldChg chg="del">
        <pc:chgData name="Katsunari Teramoto" userId="ff284c05-b2e6-4b2f-b0a3-c718dd2a2804" providerId="ADAL" clId="{5840FEC5-4FA7-4D90-9B4B-8C6F5C2CBCC3}" dt="2020-08-14T00:27:34.381" v="1" actId="2696"/>
        <pc:sldMkLst>
          <pc:docMk/>
          <pc:sldMk cId="1197600259" sldId="331"/>
        </pc:sldMkLst>
      </pc:sldChg>
      <pc:sldChg chg="delSp modSp">
        <pc:chgData name="Katsunari Teramoto" userId="ff284c05-b2e6-4b2f-b0a3-c718dd2a2804" providerId="ADAL" clId="{5840FEC5-4FA7-4D90-9B4B-8C6F5C2CBCC3}" dt="2020-08-14T00:50:05.261" v="294" actId="207"/>
        <pc:sldMkLst>
          <pc:docMk/>
          <pc:sldMk cId="1520833148" sldId="340"/>
        </pc:sldMkLst>
        <pc:spChg chg="mod">
          <ac:chgData name="Katsunari Teramoto" userId="ff284c05-b2e6-4b2f-b0a3-c718dd2a2804" providerId="ADAL" clId="{5840FEC5-4FA7-4D90-9B4B-8C6F5C2CBCC3}" dt="2020-08-14T00:50:05.261" v="294" actId="207"/>
          <ac:spMkLst>
            <pc:docMk/>
            <pc:sldMk cId="1520833148" sldId="340"/>
            <ac:spMk id="19" creationId="{3F473890-381A-44AB-A550-68C6E32A6FD7}"/>
          </ac:spMkLst>
        </pc:spChg>
        <pc:spChg chg="mod">
          <ac:chgData name="Katsunari Teramoto" userId="ff284c05-b2e6-4b2f-b0a3-c718dd2a2804" providerId="ADAL" clId="{5840FEC5-4FA7-4D90-9B4B-8C6F5C2CBCC3}" dt="2020-08-14T00:39:16.840" v="21" actId="20577"/>
          <ac:spMkLst>
            <pc:docMk/>
            <pc:sldMk cId="1520833148" sldId="340"/>
            <ac:spMk id="25" creationId="{00000000-0000-0000-0000-000000000000}"/>
          </ac:spMkLst>
        </pc:spChg>
        <pc:spChg chg="mod">
          <ac:chgData name="Katsunari Teramoto" userId="ff284c05-b2e6-4b2f-b0a3-c718dd2a2804" providerId="ADAL" clId="{5840FEC5-4FA7-4D90-9B4B-8C6F5C2CBCC3}" dt="2020-08-14T00:50:05.261" v="294" actId="207"/>
          <ac:spMkLst>
            <pc:docMk/>
            <pc:sldMk cId="1520833148" sldId="340"/>
            <ac:spMk id="27" creationId="{00000000-0000-0000-0000-000000000000}"/>
          </ac:spMkLst>
        </pc:spChg>
        <pc:spChg chg="mod">
          <ac:chgData name="Katsunari Teramoto" userId="ff284c05-b2e6-4b2f-b0a3-c718dd2a2804" providerId="ADAL" clId="{5840FEC5-4FA7-4D90-9B4B-8C6F5C2CBCC3}" dt="2020-08-14T00:39:32.123" v="32" actId="20577"/>
          <ac:spMkLst>
            <pc:docMk/>
            <pc:sldMk cId="1520833148" sldId="340"/>
            <ac:spMk id="28" creationId="{00000000-0000-0000-0000-000000000000}"/>
          </ac:spMkLst>
        </pc:spChg>
        <pc:spChg chg="mod">
          <ac:chgData name="Katsunari Teramoto" userId="ff284c05-b2e6-4b2f-b0a3-c718dd2a2804" providerId="ADAL" clId="{5840FEC5-4FA7-4D90-9B4B-8C6F5C2CBCC3}" dt="2020-08-14T00:39:38.048" v="42" actId="6549"/>
          <ac:spMkLst>
            <pc:docMk/>
            <pc:sldMk cId="1520833148" sldId="340"/>
            <ac:spMk id="33" creationId="{00000000-0000-0000-0000-000000000000}"/>
          </ac:spMkLst>
        </pc:spChg>
        <pc:spChg chg="mod">
          <ac:chgData name="Katsunari Teramoto" userId="ff284c05-b2e6-4b2f-b0a3-c718dd2a2804" providerId="ADAL" clId="{5840FEC5-4FA7-4D90-9B4B-8C6F5C2CBCC3}" dt="2020-08-14T00:39:26.813" v="26" actId="20577"/>
          <ac:spMkLst>
            <pc:docMk/>
            <pc:sldMk cId="1520833148" sldId="340"/>
            <ac:spMk id="40" creationId="{EBCE3F76-00F8-4CFE-AC84-CD75B33A814E}"/>
          </ac:spMkLst>
        </pc:spChg>
        <pc:spChg chg="mod">
          <ac:chgData name="Katsunari Teramoto" userId="ff284c05-b2e6-4b2f-b0a3-c718dd2a2804" providerId="ADAL" clId="{5840FEC5-4FA7-4D90-9B4B-8C6F5C2CBCC3}" dt="2020-08-14T00:39:45.246" v="51" actId="20577"/>
          <ac:spMkLst>
            <pc:docMk/>
            <pc:sldMk cId="1520833148" sldId="340"/>
            <ac:spMk id="42" creationId="{C56CF688-0247-4393-B600-439F24E4C875}"/>
          </ac:spMkLst>
        </pc:spChg>
        <pc:spChg chg="mod">
          <ac:chgData name="Katsunari Teramoto" userId="ff284c05-b2e6-4b2f-b0a3-c718dd2a2804" providerId="ADAL" clId="{5840FEC5-4FA7-4D90-9B4B-8C6F5C2CBCC3}" dt="2020-08-14T00:39:59.611" v="55" actId="20577"/>
          <ac:spMkLst>
            <pc:docMk/>
            <pc:sldMk cId="1520833148" sldId="340"/>
            <ac:spMk id="43" creationId="{CCB57E51-4993-4A8A-A19D-CCD70B3ADC3C}"/>
          </ac:spMkLst>
        </pc:spChg>
        <pc:spChg chg="mod">
          <ac:chgData name="Katsunari Teramoto" userId="ff284c05-b2e6-4b2f-b0a3-c718dd2a2804" providerId="ADAL" clId="{5840FEC5-4FA7-4D90-9B4B-8C6F5C2CBCC3}" dt="2020-08-14T00:40:47.309" v="82" actId="207"/>
          <ac:spMkLst>
            <pc:docMk/>
            <pc:sldMk cId="1520833148" sldId="340"/>
            <ac:spMk id="44" creationId="{08A65B3F-E5CA-49E9-BA5C-3745844175AF}"/>
          </ac:spMkLst>
        </pc:spChg>
        <pc:graphicFrameChg chg="del modGraphic">
          <ac:chgData name="Katsunari Teramoto" userId="ff284c05-b2e6-4b2f-b0a3-c718dd2a2804" providerId="ADAL" clId="{5840FEC5-4FA7-4D90-9B4B-8C6F5C2CBCC3}" dt="2020-08-14T00:38:05.371" v="11" actId="478"/>
          <ac:graphicFrameMkLst>
            <pc:docMk/>
            <pc:sldMk cId="1520833148" sldId="340"/>
            <ac:graphicFrameMk id="3" creationId="{00000000-0000-0000-0000-000000000000}"/>
          </ac:graphicFrameMkLst>
        </pc:graphicFrameChg>
        <pc:graphicFrameChg chg="del">
          <ac:chgData name="Katsunari Teramoto" userId="ff284c05-b2e6-4b2f-b0a3-c718dd2a2804" providerId="ADAL" clId="{5840FEC5-4FA7-4D90-9B4B-8C6F5C2CBCC3}" dt="2020-08-14T00:38:07.023" v="12" actId="478"/>
          <ac:graphicFrameMkLst>
            <pc:docMk/>
            <pc:sldMk cId="1520833148" sldId="340"/>
            <ac:graphicFrameMk id="26" creationId="{00000000-0000-0000-0000-000000000000}"/>
          </ac:graphicFrameMkLst>
        </pc:graphicFrameChg>
        <pc:picChg chg="del">
          <ac:chgData name="Katsunari Teramoto" userId="ff284c05-b2e6-4b2f-b0a3-c718dd2a2804" providerId="ADAL" clId="{5840FEC5-4FA7-4D90-9B4B-8C6F5C2CBCC3}" dt="2020-08-14T00:40:50.599" v="83" actId="478"/>
          <ac:picMkLst>
            <pc:docMk/>
            <pc:sldMk cId="1520833148" sldId="340"/>
            <ac:picMk id="1026" creationId="{00000000-0000-0000-0000-000000000000}"/>
          </ac:picMkLst>
        </pc:picChg>
      </pc:sldChg>
      <pc:sldChg chg="add del">
        <pc:chgData name="Katsunari Teramoto" userId="ff284c05-b2e6-4b2f-b0a3-c718dd2a2804" providerId="ADAL" clId="{5840FEC5-4FA7-4D90-9B4B-8C6F5C2CBCC3}" dt="2020-08-14T00:37:57.372" v="8" actId="2696"/>
        <pc:sldMkLst>
          <pc:docMk/>
          <pc:sldMk cId="2826420448" sldId="341"/>
        </pc:sldMkLst>
      </pc:sldChg>
      <pc:sldChg chg="del">
        <pc:chgData name="Katsunari Teramoto" userId="ff284c05-b2e6-4b2f-b0a3-c718dd2a2804" providerId="ADAL" clId="{5840FEC5-4FA7-4D90-9B4B-8C6F5C2CBCC3}" dt="2020-08-14T00:27:48.777" v="2" actId="2696"/>
        <pc:sldMkLst>
          <pc:docMk/>
          <pc:sldMk cId="2135342805" sldId="342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8130" cy="719113"/>
          </a:xfrm>
          <a:prstGeom prst="rect">
            <a:avLst/>
          </a:prstGeom>
        </p:spPr>
        <p:txBody>
          <a:bodyPr vert="horz" lIns="132881" tIns="66440" rIns="132881" bIns="66440" rtlCol="0"/>
          <a:lstStyle>
            <a:lvl1pPr algn="l">
              <a:defRPr sz="17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8888" y="0"/>
            <a:ext cx="4308130" cy="719113"/>
          </a:xfrm>
          <a:prstGeom prst="rect">
            <a:avLst/>
          </a:prstGeom>
        </p:spPr>
        <p:txBody>
          <a:bodyPr vert="horz" lIns="132881" tIns="66440" rIns="132881" bIns="66440" rtlCol="0"/>
          <a:lstStyle>
            <a:lvl1pPr algn="r">
              <a:defRPr sz="1700"/>
            </a:lvl1pPr>
          </a:lstStyle>
          <a:p>
            <a:fld id="{AF92F7A4-090D-4C55-BF4A-08F54540FADF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3647053"/>
            <a:ext cx="4308130" cy="719113"/>
          </a:xfrm>
          <a:prstGeom prst="rect">
            <a:avLst/>
          </a:prstGeom>
        </p:spPr>
        <p:txBody>
          <a:bodyPr vert="horz" lIns="132881" tIns="66440" rIns="132881" bIns="66440" rtlCol="0" anchor="b"/>
          <a:lstStyle>
            <a:lvl1pPr algn="l">
              <a:defRPr sz="17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8888" y="13647053"/>
            <a:ext cx="4308130" cy="719113"/>
          </a:xfrm>
          <a:prstGeom prst="rect">
            <a:avLst/>
          </a:prstGeom>
        </p:spPr>
        <p:txBody>
          <a:bodyPr vert="horz" lIns="132881" tIns="66440" rIns="132881" bIns="66440" rtlCol="0" anchor="b"/>
          <a:lstStyle>
            <a:lvl1pPr algn="r">
              <a:defRPr sz="1700"/>
            </a:lvl1pPr>
          </a:lstStyle>
          <a:p>
            <a:fld id="{E8334EB3-34BA-4035-B171-8DDDA0748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2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8130" cy="719113"/>
          </a:xfrm>
          <a:prstGeom prst="rect">
            <a:avLst/>
          </a:prstGeom>
        </p:spPr>
        <p:txBody>
          <a:bodyPr vert="horz" lIns="132881" tIns="66440" rIns="132881" bIns="66440" rtlCol="0"/>
          <a:lstStyle>
            <a:lvl1pPr algn="l">
              <a:defRPr sz="17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8888" y="0"/>
            <a:ext cx="4308130" cy="719113"/>
          </a:xfrm>
          <a:prstGeom prst="rect">
            <a:avLst/>
          </a:prstGeom>
        </p:spPr>
        <p:txBody>
          <a:bodyPr vert="horz" lIns="132881" tIns="66440" rIns="132881" bIns="66440" rtlCol="0"/>
          <a:lstStyle>
            <a:lvl1pPr algn="r">
              <a:defRPr sz="1700"/>
            </a:lvl1pPr>
          </a:lstStyle>
          <a:p>
            <a:fld id="{881FCB6B-5C4C-4A10-8D61-75E4605029D7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7950" y="1077913"/>
            <a:ext cx="7183438" cy="5386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881" tIns="66440" rIns="132881" bIns="664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470" y="6825826"/>
            <a:ext cx="7952399" cy="6465119"/>
          </a:xfrm>
          <a:prstGeom prst="rect">
            <a:avLst/>
          </a:prstGeom>
        </p:spPr>
        <p:txBody>
          <a:bodyPr vert="horz" lIns="132881" tIns="66440" rIns="132881" bIns="6644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3647053"/>
            <a:ext cx="4308130" cy="719113"/>
          </a:xfrm>
          <a:prstGeom prst="rect">
            <a:avLst/>
          </a:prstGeom>
        </p:spPr>
        <p:txBody>
          <a:bodyPr vert="horz" lIns="132881" tIns="66440" rIns="132881" bIns="66440" rtlCol="0" anchor="b"/>
          <a:lstStyle>
            <a:lvl1pPr algn="l">
              <a:defRPr sz="17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8888" y="13647053"/>
            <a:ext cx="4308130" cy="719113"/>
          </a:xfrm>
          <a:prstGeom prst="rect">
            <a:avLst/>
          </a:prstGeom>
        </p:spPr>
        <p:txBody>
          <a:bodyPr vert="horz" lIns="132881" tIns="66440" rIns="132881" bIns="66440" rtlCol="0" anchor="b"/>
          <a:lstStyle>
            <a:lvl1pPr algn="r">
              <a:defRPr sz="1700"/>
            </a:lvl1pPr>
          </a:lstStyle>
          <a:p>
            <a:fld id="{838585CC-6A4B-4F0F-8BB8-75C07CEB2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5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219">
              <a:defRPr/>
            </a:pPr>
            <a:endParaRPr kumimoji="1" lang="ja-JP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219">
              <a:defRPr/>
            </a:pPr>
            <a:fld id="{3463D9F5-3C90-4369-9CBE-C43D848BDAB2}" type="slidenum">
              <a:rPr lang="en-US">
                <a:solidFill>
                  <a:prstClr val="black"/>
                </a:solidFill>
                <a:latin typeface="Calibri"/>
              </a:rPr>
              <a:pPr defTabSz="915219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90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219">
              <a:defRPr/>
            </a:pPr>
            <a:endParaRPr kumimoji="1" lang="ja-JP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219">
              <a:defRPr/>
            </a:pPr>
            <a:fld id="{3463D9F5-3C90-4369-9CBE-C43D848BDAB2}" type="slidenum">
              <a:rPr lang="en-US">
                <a:solidFill>
                  <a:prstClr val="black"/>
                </a:solidFill>
                <a:latin typeface="Calibri"/>
              </a:rPr>
              <a:pPr defTabSz="915219">
                <a:defRPr/>
              </a:pPr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92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833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0" dirty="0"/>
              <a:t>Next theme, this is database daily checking improved by development team.</a:t>
            </a:r>
            <a:endParaRPr kumimoji="1" lang="ja-JP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3D9F5-3C90-4369-9CBE-C43D848BDA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90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8898">
              <a:defRPr/>
            </a:pPr>
            <a:endParaRPr kumimoji="1" lang="en-US" altLang="ja-JP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328898">
              <a:defRPr/>
            </a:pPr>
            <a:fld id="{3463D9F5-3C90-4369-9CBE-C43D848BDAB2}" type="slidenum">
              <a:rPr lang="en-US">
                <a:solidFill>
                  <a:prstClr val="black"/>
                </a:solidFill>
              </a:rPr>
              <a:pPr defTabSz="1328898"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89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0" dirty="0"/>
              <a:t>Khi covid </a:t>
            </a:r>
            <a:r>
              <a:rPr kumimoji="1" lang="en-US" altLang="ja-JP" b="0" dirty="0" err="1"/>
              <a:t>xảy</a:t>
            </a:r>
            <a:r>
              <a:rPr kumimoji="1" lang="en-US" altLang="ja-JP" b="0" dirty="0"/>
              <a:t> ra </a:t>
            </a:r>
            <a:r>
              <a:rPr kumimoji="1" lang="en-US" altLang="ja-JP" b="0" dirty="0" err="1"/>
              <a:t>mọi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người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mang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máy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về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làm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việc</a:t>
            </a:r>
            <a:r>
              <a:rPr kumimoji="1" lang="en-US" altLang="ja-JP" b="0" dirty="0"/>
              <a:t> ở </a:t>
            </a:r>
            <a:r>
              <a:rPr kumimoji="1" lang="en-US" altLang="ja-JP" b="0" dirty="0" err="1"/>
              <a:t>nhà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phải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cài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phần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mềm</a:t>
            </a:r>
            <a:r>
              <a:rPr kumimoji="1" lang="en-US" altLang="ja-JP" b="0" dirty="0"/>
              <a:t> Smart Ras </a:t>
            </a:r>
            <a:r>
              <a:rPr kumimoji="1" lang="en-US" altLang="ja-JP" b="0" dirty="0" err="1"/>
              <a:t>kết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nối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mạng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để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kết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nối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đến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mạng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công</a:t>
            </a:r>
            <a:r>
              <a:rPr kumimoji="1" lang="en-US" altLang="ja-JP" b="0" dirty="0"/>
              <a:t> 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0" dirty="0" err="1"/>
              <a:t>Đồng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thời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phải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cài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phần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mềm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kiểm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soát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và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ngăn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chặn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tấn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công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từ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bên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ngoài</a:t>
            </a:r>
            <a:endParaRPr kumimoji="1" lang="en-US" altLang="ja-JP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0" dirty="0"/>
              <a:t>Sau</a:t>
            </a:r>
            <a:r>
              <a:rPr kumimoji="1" lang="ja-JP" altLang="en-US" b="0" dirty="0"/>
              <a:t> </a:t>
            </a:r>
            <a:r>
              <a:rPr kumimoji="1" lang="en-US" altLang="ja-JP" b="0" dirty="0" err="1"/>
              <a:t>khi</a:t>
            </a:r>
            <a:r>
              <a:rPr kumimoji="1" lang="ja-JP" altLang="en-US" b="0" dirty="0"/>
              <a:t> </a:t>
            </a:r>
            <a:r>
              <a:rPr kumimoji="1" lang="en-US" altLang="ja-JP" b="0" dirty="0" err="1"/>
              <a:t>hết</a:t>
            </a:r>
            <a:r>
              <a:rPr kumimoji="1" lang="en-US" altLang="ja-JP" b="0" dirty="0"/>
              <a:t> Covid </a:t>
            </a:r>
            <a:r>
              <a:rPr kumimoji="1" lang="en-US" altLang="ja-JP" b="0" dirty="0" err="1"/>
              <a:t>mọi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người</a:t>
            </a:r>
            <a:r>
              <a:rPr kumimoji="1" lang="en-US" altLang="ja-JP" b="0" dirty="0"/>
              <a:t> quay </a:t>
            </a:r>
            <a:r>
              <a:rPr kumimoji="1" lang="en-US" altLang="ja-JP" b="0" dirty="0" err="1"/>
              <a:t>trở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lại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công</a:t>
            </a:r>
            <a:r>
              <a:rPr kumimoji="1" lang="en-US" altLang="ja-JP" b="0" dirty="0"/>
              <a:t> ty </a:t>
            </a:r>
            <a:r>
              <a:rPr kumimoji="1" lang="en-US" altLang="ja-JP" b="0" dirty="0" err="1"/>
              <a:t>sẽ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không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cần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đến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phần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mềm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trên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nữa</a:t>
            </a:r>
            <a:r>
              <a:rPr kumimoji="1" lang="en-US" altLang="ja-JP" b="0" dirty="0"/>
              <a:t> =&gt; </a:t>
            </a:r>
            <a:r>
              <a:rPr kumimoji="1" lang="en-US" altLang="ja-JP" b="0" dirty="0" err="1"/>
              <a:t>tiết</a:t>
            </a:r>
            <a:r>
              <a:rPr kumimoji="1" lang="en-US" altLang="ja-JP" b="0" dirty="0"/>
              <a:t> </a:t>
            </a:r>
            <a:r>
              <a:rPr kumimoji="1" lang="en-US" altLang="ja-JP" b="0" dirty="0" err="1"/>
              <a:t>kiệm</a:t>
            </a:r>
            <a:r>
              <a:rPr kumimoji="1" lang="en-US" altLang="ja-JP" b="0" dirty="0"/>
              <a:t> dc </a:t>
            </a:r>
            <a:r>
              <a:rPr kumimoji="0" lang="en-US" altLang="ja-JP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1.376USD/month</a:t>
            </a:r>
            <a:endParaRPr kumimoji="1" lang="en-US" altLang="ja-JP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3D9F5-3C90-4369-9CBE-C43D848BDA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831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5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1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0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3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4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8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44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6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5766E-3ABE-4B53-A3DE-0521FD1E33C5}" type="datetimeFigureOut">
              <a:rPr lang="en-US" smtClean="0"/>
              <a:t>05/20/2022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52C3-54E5-4F61-B0BA-ADF98507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7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8.jpe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1.wmf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wmf"/><Relationship Id="rId1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wmf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65817" y="1507240"/>
            <a:ext cx="4362163" cy="33695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492016" y="1315893"/>
            <a:ext cx="1628739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◆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Before</a:t>
            </a:r>
          </a:p>
        </p:txBody>
      </p:sp>
      <p:sp>
        <p:nvSpPr>
          <p:cNvPr id="66" name="AutoShape 3"/>
          <p:cNvSpPr>
            <a:spLocks noChangeArrowheads="1"/>
          </p:cNvSpPr>
          <p:nvPr/>
        </p:nvSpPr>
        <p:spPr bwMode="auto">
          <a:xfrm>
            <a:off x="4514850" y="1507239"/>
            <a:ext cx="4576516" cy="3369561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Text Box 5"/>
          <p:cNvSpPr txBox="1">
            <a:spLocks noChangeArrowheads="1"/>
          </p:cNvSpPr>
          <p:nvPr/>
        </p:nvSpPr>
        <p:spPr bwMode="auto">
          <a:xfrm>
            <a:off x="5936058" y="1315893"/>
            <a:ext cx="1539789" cy="40011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◆ 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After 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ＭＳ Ｐゴシック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4696" y="587106"/>
            <a:ext cx="8874772" cy="326248"/>
            <a:chOff x="2139294" y="683194"/>
            <a:chExt cx="6850985" cy="278378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auto">
            <a:xfrm>
              <a:off x="2139294" y="683194"/>
              <a:ext cx="2128495" cy="2737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Developer</a:t>
              </a:r>
              <a:r>
                <a:rPr kumimoji="1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: Nguyen Nhu Minh</a:t>
              </a:r>
              <a:endPara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  <a:sym typeface="Wingdings" pitchFamily="2" charset="2"/>
              </a:endParaRPr>
            </a:p>
          </p:txBody>
        </p:sp>
        <p:sp>
          <p:nvSpPr>
            <p:cNvPr id="28" name="AutoShape 6"/>
            <p:cNvSpPr>
              <a:spLocks noChangeArrowheads="1"/>
            </p:cNvSpPr>
            <p:nvPr/>
          </p:nvSpPr>
          <p:spPr bwMode="auto">
            <a:xfrm>
              <a:off x="5740450" y="687812"/>
              <a:ext cx="932118" cy="2737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Expn</a:t>
              </a:r>
              <a:r>
                <a:rPr kumimoji="1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: 0</a:t>
              </a:r>
            </a:p>
          </p:txBody>
        </p:sp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>
              <a:off x="6708548" y="685343"/>
              <a:ext cx="2281731" cy="27350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spcBef>
                  <a:spcPct val="20000"/>
                </a:spcBef>
              </a:pPr>
              <a:r>
                <a:rPr lang="en-US" altLang="ja-JP" sz="1500" b="1" dirty="0" smtClean="0">
                  <a:solidFill>
                    <a:srgbClr val="00C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Save time: 35h/y</a:t>
              </a:r>
              <a:endParaRPr kumimoji="0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0" name="AutoShape 6">
            <a:extLst>
              <a:ext uri="{FF2B5EF4-FFF2-40B4-BE49-F238E27FC236}">
                <a16:creationId xmlns:a16="http://schemas.microsoft.com/office/drawing/2014/main" xmlns="" id="{EBCE3F76-00F8-4CFE-AC84-CD75B33A8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114" y="593023"/>
            <a:ext cx="1823915" cy="32149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Apply: </a:t>
            </a:r>
            <a:r>
              <a:rPr kumimoji="1" lang="en-US" altLang="ja-JP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/>
                <a:ea typeface="ＭＳ Ｐゴシック" panose="020B0600070205080204" pitchFamily="34" charset="-128"/>
                <a:sym typeface="Wingdings" pitchFamily="2" charset="2"/>
              </a:rPr>
              <a:t>Apr</a:t>
            </a:r>
            <a:r>
              <a:rPr kumimoji="1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.2022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Calibri"/>
              <a:ea typeface="ＭＳ Ｐゴシック" panose="020B0600070205080204" pitchFamily="34" charset="-128"/>
              <a:cs typeface="+mn-cs"/>
              <a:sym typeface="Wingdings" pitchFamily="2" charset="2"/>
            </a:endParaRPr>
          </a:p>
        </p:txBody>
      </p:sp>
      <p:sp>
        <p:nvSpPr>
          <p:cNvPr id="42" name="Text Box 2">
            <a:extLst>
              <a:ext uri="{FF2B5EF4-FFF2-40B4-BE49-F238E27FC236}">
                <a16:creationId xmlns:a16="http://schemas.microsoft.com/office/drawing/2014/main" xmlns="" id="{C56CF688-0247-4393-B600-439F24E4C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14" y="9929"/>
            <a:ext cx="9147314" cy="424529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>
              <a:lnSpc>
                <a:spcPct val="90000"/>
              </a:lnSpc>
              <a:defRPr sz="2000" b="1" cap="all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ja-JP" sz="1600" dirty="0" smtClean="0">
                <a:solidFill>
                  <a:schemeClr val="bg1"/>
                </a:solidFill>
                <a:cs typeface="Times New Roman" pitchFamily="18" charset="0"/>
              </a:rPr>
              <a:t>Input serial product into outer carton </a:t>
            </a:r>
            <a:r>
              <a:rPr lang="en-GB" altLang="ja-JP" sz="1600" dirty="0">
                <a:solidFill>
                  <a:schemeClr val="bg1"/>
                </a:solidFill>
                <a:cs typeface="Times New Roman" pitchFamily="18" charset="0"/>
              </a:rPr>
              <a:t>for category  </a:t>
            </a:r>
            <a:r>
              <a:rPr lang="en-GB" altLang="ja-JP" sz="1600" dirty="0" smtClean="0">
                <a:solidFill>
                  <a:schemeClr val="bg1"/>
                </a:solidFill>
                <a:cs typeface="Times New Roman" pitchFamily="18" charset="0"/>
              </a:rPr>
              <a:t>sound biz</a:t>
            </a:r>
            <a:endParaRPr lang="en-GB" altLang="ja-JP" sz="16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15" y="1810909"/>
            <a:ext cx="2471473" cy="1700704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146899" y="1770641"/>
            <a:ext cx="4171315" cy="1447800"/>
            <a:chOff x="285353" y="2831844"/>
            <a:chExt cx="4171315" cy="1447800"/>
          </a:xfrm>
        </p:grpSpPr>
        <p:grpSp>
          <p:nvGrpSpPr>
            <p:cNvPr id="53" name="Group 52"/>
            <p:cNvGrpSpPr/>
            <p:nvPr/>
          </p:nvGrpSpPr>
          <p:grpSpPr>
            <a:xfrm>
              <a:off x="304800" y="2897651"/>
              <a:ext cx="4151868" cy="1234014"/>
              <a:chOff x="267731" y="1664041"/>
              <a:chExt cx="4151868" cy="123401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67731" y="1732047"/>
                <a:ext cx="4151868" cy="1166008"/>
                <a:chOff x="4196600" y="1987434"/>
                <a:chExt cx="4948186" cy="1342092"/>
              </a:xfrm>
            </p:grpSpPr>
            <p:sp>
              <p:nvSpPr>
                <p:cNvPr id="61" name="Rectangle 60"/>
                <p:cNvSpPr/>
                <p:nvPr/>
              </p:nvSpPr>
              <p:spPr bwMode="auto">
                <a:xfrm>
                  <a:off x="4240778" y="2212925"/>
                  <a:ext cx="4252989" cy="538938"/>
                </a:xfrm>
                <a:prstGeom prst="rect">
                  <a:avLst/>
                </a:prstGeom>
                <a:solidFill>
                  <a:srgbClr val="003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3" name="Group 44"/>
                <p:cNvGrpSpPr>
                  <a:grpSpLocks/>
                </p:cNvGrpSpPr>
                <p:nvPr/>
              </p:nvGrpSpPr>
              <p:grpSpPr bwMode="auto">
                <a:xfrm rot="16200000">
                  <a:off x="6589482" y="2543986"/>
                  <a:ext cx="488074" cy="517613"/>
                  <a:chOff x="2111585" y="2978219"/>
                  <a:chExt cx="893555" cy="797507"/>
                </a:xfrm>
              </p:grpSpPr>
              <p:grpSp>
                <p:nvGrpSpPr>
                  <p:cNvPr id="126" name="Group 297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128" name="Group 47"/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130" name="Flowchart: Stored Data 129"/>
                      <p:cNvSpPr/>
                      <p:nvPr/>
                    </p:nvSpPr>
                    <p:spPr>
                      <a:xfrm rot="11106135" flipH="1">
                        <a:off x="2002555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1" name="Flowchart: Stored Data 130"/>
                      <p:cNvSpPr/>
                      <p:nvPr/>
                    </p:nvSpPr>
                    <p:spPr>
                      <a:xfrm rot="11106135">
                        <a:off x="2966757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2" name="Flowchart: Stored Data 131"/>
                      <p:cNvSpPr/>
                      <p:nvPr/>
                    </p:nvSpPr>
                    <p:spPr>
                      <a:xfrm rot="12403155">
                        <a:off x="279523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3" name="Flowchart: Stored Data 132"/>
                      <p:cNvSpPr/>
                      <p:nvPr/>
                    </p:nvSpPr>
                    <p:spPr>
                      <a:xfrm rot="20416186">
                        <a:off x="2002555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4" name="Oval 133"/>
                      <p:cNvSpPr/>
                      <p:nvPr/>
                    </p:nvSpPr>
                    <p:spPr>
                      <a:xfrm>
                        <a:off x="2090630" y="3567487"/>
                        <a:ext cx="876127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2289961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136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37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129" name="Moon 128"/>
                    <p:cNvSpPr/>
                    <p:nvPr/>
                  </p:nvSpPr>
                  <p:spPr>
                    <a:xfrm>
                      <a:off x="4975430" y="5464079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27" name="Oval 126"/>
                  <p:cNvSpPr/>
                  <p:nvPr/>
                </p:nvSpPr>
                <p:spPr>
                  <a:xfrm>
                    <a:off x="2227664" y="3226632"/>
                    <a:ext cx="196829" cy="14431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4" name="Group 44"/>
                <p:cNvGrpSpPr>
                  <a:grpSpLocks/>
                </p:cNvGrpSpPr>
                <p:nvPr/>
              </p:nvGrpSpPr>
              <p:grpSpPr bwMode="auto">
                <a:xfrm rot="16200000">
                  <a:off x="7345114" y="2543986"/>
                  <a:ext cx="488074" cy="517613"/>
                  <a:chOff x="2111585" y="2978219"/>
                  <a:chExt cx="893555" cy="797507"/>
                </a:xfrm>
              </p:grpSpPr>
              <p:grpSp>
                <p:nvGrpSpPr>
                  <p:cNvPr id="114" name="Group 297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116" name="Group 47"/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118" name="Flowchart: Stored Data 117"/>
                      <p:cNvSpPr/>
                      <p:nvPr/>
                    </p:nvSpPr>
                    <p:spPr>
                      <a:xfrm rot="11106135" flipH="1">
                        <a:off x="2002555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19" name="Flowchart: Stored Data 118"/>
                      <p:cNvSpPr/>
                      <p:nvPr/>
                    </p:nvSpPr>
                    <p:spPr>
                      <a:xfrm rot="11106135">
                        <a:off x="2966757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20" name="Flowchart: Stored Data 119"/>
                      <p:cNvSpPr/>
                      <p:nvPr/>
                    </p:nvSpPr>
                    <p:spPr>
                      <a:xfrm rot="12403155">
                        <a:off x="279523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21" name="Flowchart: Stored Data 120"/>
                      <p:cNvSpPr/>
                      <p:nvPr/>
                    </p:nvSpPr>
                    <p:spPr>
                      <a:xfrm rot="20416186">
                        <a:off x="2002555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22" name="Oval 121"/>
                      <p:cNvSpPr/>
                      <p:nvPr/>
                    </p:nvSpPr>
                    <p:spPr>
                      <a:xfrm>
                        <a:off x="2090630" y="3567487"/>
                        <a:ext cx="876127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23" name="Oval 122"/>
                      <p:cNvSpPr/>
                      <p:nvPr/>
                    </p:nvSpPr>
                    <p:spPr>
                      <a:xfrm>
                        <a:off x="2289961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124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25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117" name="Moon 116"/>
                    <p:cNvSpPr/>
                    <p:nvPr/>
                  </p:nvSpPr>
                  <p:spPr>
                    <a:xfrm>
                      <a:off x="4975430" y="5464079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15" name="Oval 114"/>
                  <p:cNvSpPr/>
                  <p:nvPr/>
                </p:nvSpPr>
                <p:spPr>
                  <a:xfrm>
                    <a:off x="2227664" y="3226632"/>
                    <a:ext cx="196829" cy="14431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5" name="Group 44"/>
                <p:cNvGrpSpPr>
                  <a:grpSpLocks/>
                </p:cNvGrpSpPr>
                <p:nvPr/>
              </p:nvGrpSpPr>
              <p:grpSpPr bwMode="auto">
                <a:xfrm rot="16200000">
                  <a:off x="7963024" y="2543986"/>
                  <a:ext cx="488074" cy="517613"/>
                  <a:chOff x="2111585" y="2978219"/>
                  <a:chExt cx="893555" cy="797507"/>
                </a:xfrm>
              </p:grpSpPr>
              <p:grpSp>
                <p:nvGrpSpPr>
                  <p:cNvPr id="102" name="Group 297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104" name="Group 47"/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106" name="Flowchart: Stored Data 105"/>
                      <p:cNvSpPr/>
                      <p:nvPr/>
                    </p:nvSpPr>
                    <p:spPr>
                      <a:xfrm rot="11106135" flipH="1">
                        <a:off x="2002555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7" name="Flowchart: Stored Data 106"/>
                      <p:cNvSpPr/>
                      <p:nvPr/>
                    </p:nvSpPr>
                    <p:spPr>
                      <a:xfrm rot="11106135">
                        <a:off x="2966757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8" name="Flowchart: Stored Data 107"/>
                      <p:cNvSpPr/>
                      <p:nvPr/>
                    </p:nvSpPr>
                    <p:spPr>
                      <a:xfrm rot="12403155">
                        <a:off x="279523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9" name="Flowchart: Stored Data 108"/>
                      <p:cNvSpPr/>
                      <p:nvPr/>
                    </p:nvSpPr>
                    <p:spPr>
                      <a:xfrm rot="20416186">
                        <a:off x="2002555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10" name="Oval 109"/>
                      <p:cNvSpPr/>
                      <p:nvPr/>
                    </p:nvSpPr>
                    <p:spPr>
                      <a:xfrm>
                        <a:off x="2090630" y="3567487"/>
                        <a:ext cx="876127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11" name="Oval 110"/>
                      <p:cNvSpPr/>
                      <p:nvPr/>
                    </p:nvSpPr>
                    <p:spPr>
                      <a:xfrm>
                        <a:off x="2289961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112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105" name="Moon 104"/>
                    <p:cNvSpPr/>
                    <p:nvPr/>
                  </p:nvSpPr>
                  <p:spPr>
                    <a:xfrm>
                      <a:off x="4975430" y="5464079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03" name="Oval 102"/>
                  <p:cNvSpPr/>
                  <p:nvPr/>
                </p:nvSpPr>
                <p:spPr>
                  <a:xfrm>
                    <a:off x="2227664" y="3226632"/>
                    <a:ext cx="196829" cy="14431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8374428" y="2146538"/>
                  <a:ext cx="770358" cy="911148"/>
                  <a:chOff x="8311326" y="747023"/>
                  <a:chExt cx="770358" cy="911148"/>
                </a:xfrm>
              </p:grpSpPr>
              <p:sp>
                <p:nvSpPr>
                  <p:cNvPr id="88" name="Rectangle 87"/>
                  <p:cNvSpPr/>
                  <p:nvPr/>
                </p:nvSpPr>
                <p:spPr>
                  <a:xfrm rot="1560000">
                    <a:off x="8368328" y="1156214"/>
                    <a:ext cx="19347" cy="121050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 sz="825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8403986" y="1154004"/>
                    <a:ext cx="46162" cy="498330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 sz="825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" name="Rectangle 89"/>
                  <p:cNvSpPr/>
                  <p:nvPr/>
                </p:nvSpPr>
                <p:spPr>
                  <a:xfrm>
                    <a:off x="8857698" y="1526827"/>
                    <a:ext cx="43864" cy="125506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 sz="825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" name="Rectangle 90"/>
                  <p:cNvSpPr/>
                  <p:nvPr/>
                </p:nvSpPr>
                <p:spPr>
                  <a:xfrm>
                    <a:off x="8450385" y="1526827"/>
                    <a:ext cx="48941" cy="125506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 sz="825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8610360" y="1170095"/>
                    <a:ext cx="356422" cy="168373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135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8767078" y="1340014"/>
                    <a:ext cx="41304" cy="148868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135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Rectangle 93"/>
                  <p:cNvSpPr/>
                  <p:nvPr/>
                </p:nvSpPr>
                <p:spPr>
                  <a:xfrm>
                    <a:off x="8633707" y="1183328"/>
                    <a:ext cx="306523" cy="143367"/>
                  </a:xfrm>
                  <a:prstGeom prst="rect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135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95" name="Group 94"/>
                  <p:cNvGrpSpPr/>
                  <p:nvPr/>
                </p:nvGrpSpPr>
                <p:grpSpPr>
                  <a:xfrm>
                    <a:off x="8311326" y="747023"/>
                    <a:ext cx="438789" cy="417965"/>
                    <a:chOff x="12405444" y="4723756"/>
                    <a:chExt cx="755923" cy="722062"/>
                  </a:xfrm>
                </p:grpSpPr>
                <p:graphicFrame>
                  <p:nvGraphicFramePr>
                    <p:cNvPr id="100" name="Object 99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12461138" y="4737521"/>
                    <a:ext cx="700229" cy="708297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044" name="MS_ClipArt_Gallery" r:id="rId7" imgW="4571086" imgH="5844845" progId="MS_ClipArt_Gallery">
                            <p:embed/>
                          </p:oleObj>
                        </mc:Choice>
                        <mc:Fallback>
                          <p:oleObj name="MS_ClipArt_Gallery" r:id="rId7" imgW="4571086" imgH="5844845" progId="MS_ClipArt_Gallery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2461138" y="4737521"/>
                                  <a:ext cx="700229" cy="70829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12405444" y="4723756"/>
                      <a:ext cx="744977" cy="3788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825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</a:p>
                  </p:txBody>
                </p:sp>
              </p:grpSp>
              <p:sp>
                <p:nvSpPr>
                  <p:cNvPr id="96" name="Rectangle 95"/>
                  <p:cNvSpPr/>
                  <p:nvPr/>
                </p:nvSpPr>
                <p:spPr>
                  <a:xfrm>
                    <a:off x="8664326" y="1336344"/>
                    <a:ext cx="43262" cy="162156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25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8488673" y="1147358"/>
                    <a:ext cx="593011" cy="2192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825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5kg</a:t>
                    </a:r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8661541" y="1533907"/>
                    <a:ext cx="48941" cy="124264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 sz="825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9" name="Rectangle 98"/>
                  <p:cNvSpPr/>
                  <p:nvPr/>
                </p:nvSpPr>
                <p:spPr>
                  <a:xfrm>
                    <a:off x="8486064" y="1489312"/>
                    <a:ext cx="420186" cy="4283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5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9" name="Rectangle 68"/>
                <p:cNvSpPr/>
                <p:nvPr/>
              </p:nvSpPr>
              <p:spPr>
                <a:xfrm>
                  <a:off x="6587049" y="2315959"/>
                  <a:ext cx="468245" cy="31120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7324770" y="2326128"/>
                  <a:ext cx="468245" cy="31120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7913515" y="2317066"/>
                  <a:ext cx="468245" cy="31120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Text Box 489"/>
                <p:cNvSpPr txBox="1">
                  <a:spLocks noChangeArrowheads="1"/>
                </p:cNvSpPr>
                <p:nvPr/>
              </p:nvSpPr>
              <p:spPr bwMode="auto">
                <a:xfrm>
                  <a:off x="4196600" y="3046122"/>
                  <a:ext cx="1333044" cy="28340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bg1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square" anchor="ctr" anchorCtr="0">
                  <a:spAutoFit/>
                </a:bodyPr>
                <a:lstStyle>
                  <a:lvl1pPr eaLnBrk="0" hangingPunct="0">
                    <a:defRPr kumimoji="1" sz="1400">
                      <a:solidFill>
                        <a:schemeClr val="tx1"/>
                      </a:solidFill>
                      <a:latin typeface="Arial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defRPr kumimoji="1" sz="1400">
                      <a:solidFill>
                        <a:schemeClr val="tx1"/>
                      </a:solidFill>
                      <a:latin typeface="Arial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defRPr kumimoji="1" sz="1400">
                      <a:solidFill>
                        <a:schemeClr val="tx1"/>
                      </a:solidFill>
                      <a:latin typeface="Arial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defRPr kumimoji="1" sz="1400">
                      <a:solidFill>
                        <a:schemeClr val="tx1"/>
                      </a:solidFill>
                      <a:latin typeface="Arial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defRPr kumimoji="1" sz="1400">
                      <a:solidFill>
                        <a:schemeClr val="tx1"/>
                      </a:solidFill>
                      <a:latin typeface="Arial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pitchFamily="34" charset="0"/>
                      <a:ea typeface="MS PGothic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ja-JP" sz="1000" smtClean="0">
                      <a:solidFill>
                        <a:srgbClr val="C00000"/>
                      </a:solidFill>
                      <a:ea typeface="+mj-ea"/>
                      <a:cs typeface="Arial" panose="020B0604020202020204" pitchFamily="34" charset="0"/>
                    </a:rPr>
                    <a:t>Shipping set up</a:t>
                  </a:r>
                  <a:endParaRPr lang="ja-JP" altLang="en-US" sz="1000" dirty="0">
                    <a:solidFill>
                      <a:srgbClr val="C00000"/>
                    </a:solidFill>
                    <a:ea typeface="+mj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3" name="Picture 6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77118" y="2079935"/>
                  <a:ext cx="696705" cy="6558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50008" y="1987434"/>
                  <a:ext cx="834427" cy="740379"/>
                </a:xfrm>
                <a:prstGeom prst="rect">
                  <a:avLst/>
                </a:prstGeom>
              </p:spPr>
            </p:pic>
            <p:grpSp>
              <p:nvGrpSpPr>
                <p:cNvPr id="75" name="Group 44"/>
                <p:cNvGrpSpPr>
                  <a:grpSpLocks/>
                </p:cNvGrpSpPr>
                <p:nvPr/>
              </p:nvGrpSpPr>
              <p:grpSpPr bwMode="auto">
                <a:xfrm rot="16200000">
                  <a:off x="4584900" y="2543986"/>
                  <a:ext cx="488074" cy="517613"/>
                  <a:chOff x="2111585" y="2978219"/>
                  <a:chExt cx="893555" cy="797507"/>
                </a:xfrm>
              </p:grpSpPr>
              <p:grpSp>
                <p:nvGrpSpPr>
                  <p:cNvPr id="76" name="Group 297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78" name="Group 47"/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80" name="Flowchart: Stored Data 79"/>
                      <p:cNvSpPr/>
                      <p:nvPr/>
                    </p:nvSpPr>
                    <p:spPr>
                      <a:xfrm rot="11106135" flipH="1">
                        <a:off x="2002555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1" name="Flowchart: Stored Data 80"/>
                      <p:cNvSpPr/>
                      <p:nvPr/>
                    </p:nvSpPr>
                    <p:spPr>
                      <a:xfrm rot="11106135">
                        <a:off x="2966757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2" name="Flowchart: Stored Data 81"/>
                      <p:cNvSpPr/>
                      <p:nvPr/>
                    </p:nvSpPr>
                    <p:spPr>
                      <a:xfrm rot="12403155">
                        <a:off x="279523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3" name="Flowchart: Stored Data 82"/>
                      <p:cNvSpPr/>
                      <p:nvPr/>
                    </p:nvSpPr>
                    <p:spPr>
                      <a:xfrm rot="20416186">
                        <a:off x="2002555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4" name="Oval 83"/>
                      <p:cNvSpPr/>
                      <p:nvPr/>
                    </p:nvSpPr>
                    <p:spPr>
                      <a:xfrm>
                        <a:off x="2090630" y="3567487"/>
                        <a:ext cx="876127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5" name="Oval 84"/>
                      <p:cNvSpPr/>
                      <p:nvPr/>
                    </p:nvSpPr>
                    <p:spPr>
                      <a:xfrm>
                        <a:off x="2289961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86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87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79" name="Moon 78"/>
                    <p:cNvSpPr/>
                    <p:nvPr/>
                  </p:nvSpPr>
                  <p:spPr>
                    <a:xfrm>
                      <a:off x="4975430" y="5464079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77" name="Oval 76"/>
                  <p:cNvSpPr/>
                  <p:nvPr/>
                </p:nvSpPr>
                <p:spPr>
                  <a:xfrm>
                    <a:off x="2227664" y="3226632"/>
                    <a:ext cx="196829" cy="14431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57" name="Rectangle 56"/>
              <p:cNvSpPr/>
              <p:nvPr/>
            </p:nvSpPr>
            <p:spPr>
              <a:xfrm>
                <a:off x="2201098" y="1664041"/>
                <a:ext cx="1021043" cy="21769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S/N Link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285353" y="2831844"/>
              <a:ext cx="1199419" cy="1447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3257041" y="1973219"/>
            <a:ext cx="1076684" cy="12452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ular Callout 138"/>
          <p:cNvSpPr/>
          <p:nvPr/>
        </p:nvSpPr>
        <p:spPr>
          <a:xfrm>
            <a:off x="838034" y="3511612"/>
            <a:ext cx="1067731" cy="718149"/>
          </a:xfrm>
          <a:prstGeom prst="wedgeRectCallout">
            <a:avLst>
              <a:gd name="adj1" fmla="val 14724"/>
              <a:gd name="adj2" fmla="val -142513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Case NG item</a:t>
            </a:r>
            <a:r>
              <a:rPr lang="en-US" sz="1100" dirty="0" smtClean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 Affect to quality</a:t>
            </a:r>
            <a:r>
              <a:rPr lang="en-US" sz="1100" dirty="0" smtClean="0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 </a:t>
            </a:r>
            <a:endParaRPr lang="en-US" sz="1100" dirty="0">
              <a:solidFill>
                <a:srgbClr val="FF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1221" y="2902354"/>
            <a:ext cx="1442844" cy="522006"/>
          </a:xfrm>
          <a:prstGeom prst="rect">
            <a:avLst/>
          </a:prstGeom>
        </p:spPr>
      </p:pic>
      <p:pic>
        <p:nvPicPr>
          <p:cNvPr id="141" name="Picture 140" descr="http://fpga.cool.coocan.jp/electrart/sdram_dai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60" y="2212797"/>
            <a:ext cx="433229" cy="3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80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30" y="2583991"/>
            <a:ext cx="568967" cy="21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図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991" y="2530407"/>
            <a:ext cx="240343" cy="265047"/>
          </a:xfrm>
          <a:prstGeom prst="rect">
            <a:avLst/>
          </a:prstGeom>
        </p:spPr>
      </p:pic>
      <p:sp>
        <p:nvSpPr>
          <p:cNvPr id="144" name="二等辺三角形 7172"/>
          <p:cNvSpPr>
            <a:spLocks noChangeArrowheads="1"/>
          </p:cNvSpPr>
          <p:nvPr/>
        </p:nvSpPr>
        <p:spPr bwMode="auto">
          <a:xfrm rot="5400000">
            <a:off x="1789435" y="2551907"/>
            <a:ext cx="152664" cy="179215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Rectangular Callout 144"/>
          <p:cNvSpPr/>
          <p:nvPr/>
        </p:nvSpPr>
        <p:spPr>
          <a:xfrm>
            <a:off x="3222207" y="3400048"/>
            <a:ext cx="1119592" cy="625904"/>
          </a:xfrm>
          <a:prstGeom prst="wedgeRectCallout">
            <a:avLst>
              <a:gd name="adj1" fmla="val 16645"/>
              <a:gd name="adj2" fmla="val -138450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</a:t>
            </a:r>
            <a:r>
              <a:rPr lang="en-US" sz="1100" b="1" dirty="0" smtClean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etect error </a:t>
            </a:r>
            <a:r>
              <a:rPr lang="en-US" sz="1100" dirty="0" smtClean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 case NG item</a:t>
            </a:r>
            <a:r>
              <a:rPr lang="en-US" sz="1100" dirty="0" smtClean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 Stop line</a:t>
            </a:r>
            <a:r>
              <a:rPr lang="en-US" sz="1100" dirty="0" smtClean="0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 </a:t>
            </a:r>
            <a:endParaRPr lang="en-US" sz="1100" dirty="0">
              <a:solidFill>
                <a:srgbClr val="FF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6" name="Text Box 489"/>
          <p:cNvSpPr txBox="1">
            <a:spLocks noChangeArrowheads="1"/>
          </p:cNvSpPr>
          <p:nvPr/>
        </p:nvSpPr>
        <p:spPr bwMode="auto">
          <a:xfrm>
            <a:off x="3408576" y="1556132"/>
            <a:ext cx="832226" cy="40011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anchor="ctr" anchorCtr="0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ja-JP" sz="1000" dirty="0" smtClean="0">
                <a:solidFill>
                  <a:srgbClr val="C00000"/>
                </a:solidFill>
                <a:ea typeface="+mj-ea"/>
                <a:cs typeface="Arial" panose="020B0604020202020204" pitchFamily="34" charset="0"/>
              </a:rPr>
              <a:t>Weight check</a:t>
            </a:r>
            <a:endParaRPr lang="ja-JP" altLang="en-US" sz="1000" dirty="0">
              <a:solidFill>
                <a:srgbClr val="C00000"/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48" name="Picture 14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45" y="4114800"/>
            <a:ext cx="592756" cy="6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テキスト ボックス 44"/>
          <p:cNvSpPr txBox="1"/>
          <p:nvPr/>
        </p:nvSpPr>
        <p:spPr>
          <a:xfrm>
            <a:off x="1991373" y="3842552"/>
            <a:ext cx="939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GB" altLang="ja-JP" sz="1000" b="1" dirty="0" smtClean="0">
                <a:solidFill>
                  <a:prstClr val="black"/>
                </a:solidFill>
              </a:rPr>
              <a:t>IT,PE support</a:t>
            </a:r>
            <a:endParaRPr kumimoji="1" lang="ja-JP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27776" y="4088773"/>
            <a:ext cx="0" cy="392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000077" y="4481744"/>
            <a:ext cx="7484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654341" y="4481744"/>
            <a:ext cx="12806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654341" y="3218440"/>
            <a:ext cx="0" cy="1277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AutoShape 6"/>
          <p:cNvSpPr>
            <a:spLocks noChangeArrowheads="1"/>
          </p:cNvSpPr>
          <p:nvPr/>
        </p:nvSpPr>
        <p:spPr bwMode="auto">
          <a:xfrm>
            <a:off x="50349" y="4971904"/>
            <a:ext cx="4377631" cy="179770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q"/>
            </a:pPr>
            <a:r>
              <a:rPr lang="en-GB" altLang="en-US" sz="1400" b="1" u="sng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Wingdings" pitchFamily="2" charset="2"/>
              </a:rPr>
              <a:t>Currently :</a:t>
            </a:r>
            <a:endParaRPr lang="en-US" alt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Take long time 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when product NG IT, PE check log file shipment and process problem.</a:t>
            </a:r>
            <a:endParaRPr lang="en-US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time: 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1serial / </a:t>
            </a:r>
            <a:r>
              <a:rPr lang="en-GB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minutes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~day: 12 serial x 5 = 60 minutes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~30 hours/month ~ 35 hours/year.  </a:t>
            </a:r>
            <a:endParaRPr lang="en-US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AutoShape 6"/>
          <p:cNvSpPr>
            <a:spLocks noChangeArrowheads="1"/>
          </p:cNvSpPr>
          <p:nvPr/>
        </p:nvSpPr>
        <p:spPr bwMode="auto">
          <a:xfrm>
            <a:off x="4514850" y="4985961"/>
            <a:ext cx="4576516" cy="178364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400" b="1" u="sng" dirty="0">
                <a:solidFill>
                  <a:srgbClr val="0000FF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Improve </a:t>
            </a:r>
            <a:r>
              <a:rPr lang="en-GB" altLang="en-US" sz="1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Make new </a:t>
            </a: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function on </a:t>
            </a: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Shrink system input serial product into outer.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No stop line and finished carton. User control Item NG and combine them with serial outer has been setting mater.</a:t>
            </a:r>
          </a:p>
          <a:p>
            <a:pPr marL="171450" indent="-171450" eaLnBrk="1" hangingPunct="1">
              <a:spcBef>
                <a:spcPct val="0"/>
              </a:spcBef>
              <a:buFont typeface="Symbol" panose="05050102010706020507" pitchFamily="18" charset="2"/>
              <a:buChar char="Þ"/>
              <a:defRPr/>
            </a:pPr>
            <a:r>
              <a:rPr lang="en-US" sz="12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Save </a:t>
            </a:r>
            <a:r>
              <a:rPr lang="en-US" sz="12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 support for </a:t>
            </a:r>
            <a:r>
              <a:rPr lang="en-US" sz="12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IT</a:t>
            </a:r>
            <a:endParaRPr lang="en-US" sz="12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GB" sz="12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Total: 35h/y</a:t>
            </a:r>
            <a:endParaRPr lang="en-US" sz="12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412999" y="1792926"/>
            <a:ext cx="1062848" cy="22305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8196161" y="2015981"/>
            <a:ext cx="738828" cy="22305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 rotWithShape="1">
          <a:blip r:embed="rId16"/>
          <a:srcRect l="879" t="1616" r="1055" b="1699"/>
          <a:stretch/>
        </p:blipFill>
        <p:spPr>
          <a:xfrm>
            <a:off x="4606102" y="1826884"/>
            <a:ext cx="1702074" cy="1668753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13254" y="3223782"/>
            <a:ext cx="322681" cy="240944"/>
          </a:xfrm>
          <a:prstGeom prst="rect">
            <a:avLst/>
          </a:prstGeom>
        </p:spPr>
      </p:pic>
      <p:grpSp>
        <p:nvGrpSpPr>
          <p:cNvPr id="173" name="Group 172"/>
          <p:cNvGrpSpPr>
            <a:grpSpLocks/>
          </p:cNvGrpSpPr>
          <p:nvPr/>
        </p:nvGrpSpPr>
        <p:grpSpPr bwMode="auto">
          <a:xfrm flipH="1">
            <a:off x="5815045" y="3329610"/>
            <a:ext cx="215519" cy="251568"/>
            <a:chOff x="0" y="-1"/>
            <a:chExt cx="666202" cy="751391"/>
          </a:xfrm>
        </p:grpSpPr>
        <p:sp>
          <p:nvSpPr>
            <p:cNvPr id="174" name="AutoShape 682"/>
            <p:cNvSpPr>
              <a:spLocks noChangeArrowheads="1"/>
            </p:cNvSpPr>
            <p:nvPr/>
          </p:nvSpPr>
          <p:spPr bwMode="auto">
            <a:xfrm rot="16200000" flipH="1">
              <a:off x="305641" y="-99208"/>
              <a:ext cx="261353" cy="459768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75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76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</p:grpSp>
      <p:cxnSp>
        <p:nvCxnSpPr>
          <p:cNvPr id="178" name="Straight Connector 177"/>
          <p:cNvCxnSpPr/>
          <p:nvPr/>
        </p:nvCxnSpPr>
        <p:spPr>
          <a:xfrm flipV="1">
            <a:off x="5714999" y="2269711"/>
            <a:ext cx="338" cy="923160"/>
          </a:xfrm>
          <a:prstGeom prst="line">
            <a:avLst/>
          </a:prstGeom>
          <a:ln w="28575">
            <a:solidFill>
              <a:srgbClr val="171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5715000" y="2269711"/>
            <a:ext cx="697999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5253382" y="2902354"/>
            <a:ext cx="337559" cy="19089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5619750" y="3010050"/>
            <a:ext cx="825640" cy="0"/>
          </a:xfrm>
          <a:prstGeom prst="straightConnector1">
            <a:avLst/>
          </a:prstGeom>
          <a:ln w="28575">
            <a:solidFill>
              <a:srgbClr val="1717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6182260" y="2541723"/>
            <a:ext cx="297348" cy="2628"/>
          </a:xfrm>
          <a:prstGeom prst="straightConnector1">
            <a:avLst/>
          </a:prstGeom>
          <a:ln w="28575">
            <a:solidFill>
              <a:srgbClr val="1717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6182260" y="2795454"/>
            <a:ext cx="281255" cy="0"/>
          </a:xfrm>
          <a:prstGeom prst="straightConnector1">
            <a:avLst/>
          </a:prstGeom>
          <a:ln w="28575">
            <a:solidFill>
              <a:srgbClr val="1717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/>
        </p:nvSpPr>
        <p:spPr>
          <a:xfrm>
            <a:off x="4645596" y="3682931"/>
            <a:ext cx="4120712" cy="38382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2060"/>
                </a:solidFill>
              </a:rPr>
              <a:t>Add new </a:t>
            </a:r>
            <a:r>
              <a:rPr lang="en-US" sz="1000" b="1" dirty="0" smtClean="0">
                <a:solidFill>
                  <a:srgbClr val="002060"/>
                </a:solidFill>
              </a:rPr>
              <a:t>function merge serial inner into serial outer </a:t>
            </a:r>
            <a:r>
              <a:rPr lang="en-US" sz="1000" b="1" dirty="0" smtClean="0">
                <a:solidFill>
                  <a:srgbClr val="002060"/>
                </a:solidFill>
              </a:rPr>
              <a:t>on Shrink system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850960" y="1554614"/>
            <a:ext cx="881463" cy="247029"/>
          </a:xfrm>
          <a:prstGeom prst="wedgeRectCallout">
            <a:avLst>
              <a:gd name="adj1" fmla="val 125937"/>
              <a:gd name="adj2" fmla="val 83003"/>
            </a:avLst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cate</a:t>
            </a:r>
            <a:endParaRPr 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ectangular Callout 149"/>
          <p:cNvSpPr/>
          <p:nvPr/>
        </p:nvSpPr>
        <p:spPr>
          <a:xfrm>
            <a:off x="7553084" y="1617117"/>
            <a:ext cx="1406751" cy="247029"/>
          </a:xfrm>
          <a:prstGeom prst="wedgeRectCallout">
            <a:avLst>
              <a:gd name="adj1" fmla="val 21487"/>
              <a:gd name="adj2" fmla="val 115348"/>
            </a:avLst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outer carton</a:t>
            </a:r>
            <a:endParaRPr 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3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65817" y="1507240"/>
            <a:ext cx="4362163" cy="33695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492016" y="1315893"/>
            <a:ext cx="1628739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◆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Before</a:t>
            </a:r>
          </a:p>
        </p:txBody>
      </p:sp>
      <p:sp>
        <p:nvSpPr>
          <p:cNvPr id="66" name="AutoShape 3"/>
          <p:cNvSpPr>
            <a:spLocks noChangeArrowheads="1"/>
          </p:cNvSpPr>
          <p:nvPr/>
        </p:nvSpPr>
        <p:spPr bwMode="auto">
          <a:xfrm>
            <a:off x="4514850" y="1507239"/>
            <a:ext cx="4576516" cy="3369561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Text Box 5"/>
          <p:cNvSpPr txBox="1">
            <a:spLocks noChangeArrowheads="1"/>
          </p:cNvSpPr>
          <p:nvPr/>
        </p:nvSpPr>
        <p:spPr bwMode="auto">
          <a:xfrm>
            <a:off x="5936058" y="1315893"/>
            <a:ext cx="1539789" cy="40011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◆ </a:t>
            </a:r>
            <a:r>
              <a:rPr kumimoji="1" lang="en-US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After 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ＭＳ Ｐゴシック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4696" y="587106"/>
            <a:ext cx="8874772" cy="326248"/>
            <a:chOff x="2139294" y="683194"/>
            <a:chExt cx="6850985" cy="278378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auto">
            <a:xfrm>
              <a:off x="2139294" y="683194"/>
              <a:ext cx="2128495" cy="2737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Developer</a:t>
              </a:r>
              <a:r>
                <a:rPr kumimoji="1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: </a:t>
              </a:r>
              <a:endPara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  <a:sym typeface="Wingdings" pitchFamily="2" charset="2"/>
              </a:endParaRPr>
            </a:p>
          </p:txBody>
        </p:sp>
        <p:sp>
          <p:nvSpPr>
            <p:cNvPr id="28" name="AutoShape 6"/>
            <p:cNvSpPr>
              <a:spLocks noChangeArrowheads="1"/>
            </p:cNvSpPr>
            <p:nvPr/>
          </p:nvSpPr>
          <p:spPr bwMode="auto">
            <a:xfrm>
              <a:off x="5740450" y="687812"/>
              <a:ext cx="932118" cy="2737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Expn</a:t>
              </a:r>
              <a:r>
                <a:rPr kumimoji="1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: 0</a:t>
              </a:r>
            </a:p>
          </p:txBody>
        </p:sp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>
              <a:off x="6708548" y="685343"/>
              <a:ext cx="2281731" cy="27350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spcBef>
                  <a:spcPct val="20000"/>
                </a:spcBef>
              </a:pPr>
              <a:r>
                <a:rPr lang="en-US" altLang="ja-JP" sz="1500" b="1" dirty="0" smtClean="0">
                  <a:solidFill>
                    <a:srgbClr val="00C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Save time:</a:t>
              </a:r>
              <a:endParaRPr kumimoji="0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0" name="AutoShape 6">
            <a:extLst>
              <a:ext uri="{FF2B5EF4-FFF2-40B4-BE49-F238E27FC236}">
                <a16:creationId xmlns:a16="http://schemas.microsoft.com/office/drawing/2014/main" xmlns="" id="{EBCE3F76-00F8-4CFE-AC84-CD75B33A8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114" y="593023"/>
            <a:ext cx="1823915" cy="32149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Apply: </a:t>
            </a:r>
            <a:r>
              <a:rPr kumimoji="1" lang="en-US" altLang="ja-JP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/>
                <a:ea typeface="ＭＳ Ｐゴシック" panose="020B0600070205080204" pitchFamily="34" charset="-128"/>
                <a:sym typeface="Wingdings" pitchFamily="2" charset="2"/>
              </a:rPr>
              <a:t>Apr</a:t>
            </a:r>
            <a:r>
              <a:rPr kumimoji="1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.2022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Calibri"/>
              <a:ea typeface="ＭＳ Ｐゴシック" panose="020B0600070205080204" pitchFamily="34" charset="-128"/>
              <a:cs typeface="+mn-cs"/>
              <a:sym typeface="Wingdings" pitchFamily="2" charset="2"/>
            </a:endParaRPr>
          </a:p>
        </p:txBody>
      </p:sp>
      <p:sp>
        <p:nvSpPr>
          <p:cNvPr id="42" name="Text Box 2">
            <a:extLst>
              <a:ext uri="{FF2B5EF4-FFF2-40B4-BE49-F238E27FC236}">
                <a16:creationId xmlns:a16="http://schemas.microsoft.com/office/drawing/2014/main" xmlns="" id="{C56CF688-0247-4393-B600-439F24E4C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14" y="9929"/>
            <a:ext cx="9147314" cy="424529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>
              <a:lnSpc>
                <a:spcPct val="90000"/>
              </a:lnSpc>
              <a:defRPr sz="2000" b="1" cap="all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1600" dirty="0">
                <a:solidFill>
                  <a:prstClr val="white"/>
                </a:solidFill>
              </a:rPr>
              <a:t>ADD MORE QR CODE LABEL FOR SHIPMENT STATION</a:t>
            </a:r>
            <a:endParaRPr lang="en-GB" altLang="ja-JP" sz="16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65" name="AutoShape 6"/>
          <p:cNvSpPr>
            <a:spLocks noChangeArrowheads="1"/>
          </p:cNvSpPr>
          <p:nvPr/>
        </p:nvSpPr>
        <p:spPr bwMode="auto">
          <a:xfrm>
            <a:off x="50349" y="4971904"/>
            <a:ext cx="4377631" cy="179770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q"/>
            </a:pPr>
            <a:r>
              <a:rPr lang="en-GB" altLang="en-US" sz="1400" b="1" u="sng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Wingdings" pitchFamily="2" charset="2"/>
              </a:rPr>
              <a:t>Currently :</a:t>
            </a:r>
            <a:endParaRPr lang="en-US" alt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Manual data excel to print barcode serial.(easy mistake)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Weight check not </a:t>
            </a: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detect  </a:t>
            </a: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when scan </a:t>
            </a: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wrong serial inner </a:t>
            </a: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of another </a:t>
            </a: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carton. </a:t>
            </a: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Affect to quality )</a:t>
            </a:r>
            <a:endParaRPr lang="en-GB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When shipment station: 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onfirm serial one by one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Very loss time (250s/box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Plan : 28,800 box/ Year  Loss : 2K hour ~ 4K USD 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AutoShape 6"/>
          <p:cNvSpPr>
            <a:spLocks noChangeArrowheads="1"/>
          </p:cNvSpPr>
          <p:nvPr/>
        </p:nvSpPr>
        <p:spPr bwMode="auto">
          <a:xfrm>
            <a:off x="4514850" y="4985961"/>
            <a:ext cx="4576516" cy="178364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400" b="1" u="sng" dirty="0">
                <a:solidFill>
                  <a:srgbClr val="0000FF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Improve </a:t>
            </a:r>
            <a:r>
              <a:rPr lang="en-GB" altLang="en-US" sz="1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Printing label </a:t>
            </a:r>
            <a:r>
              <a:rPr lang="en-US" altLang="en-US" sz="1000" dirty="0" smtClean="0"/>
              <a:t>a</a:t>
            </a:r>
            <a:r>
              <a:rPr lang="en-US" sz="1000" dirty="0" smtClean="0"/>
              <a:t>utomatic </a:t>
            </a:r>
            <a:r>
              <a:rPr lang="en-US" sz="1000" dirty="0"/>
              <a:t>generate and </a:t>
            </a:r>
            <a:r>
              <a:rPr lang="en-US" sz="1000" dirty="0" smtClean="0"/>
              <a:t>control</a:t>
            </a: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1000" dirty="0">
                <a:cs typeface="Arial" panose="020B0604020202020204" pitchFamily="34" charset="0"/>
              </a:rPr>
              <a:t>Easy manage operation and </a:t>
            </a:r>
            <a:r>
              <a:rPr lang="en-GB" sz="1000" dirty="0" smtClean="0">
                <a:cs typeface="Arial" panose="020B0604020202020204" pitchFamily="34" charset="0"/>
              </a:rPr>
              <a:t>history</a:t>
            </a:r>
            <a:r>
              <a:rPr lang="en-US" sz="1000" dirty="0" smtClean="0"/>
              <a:t>. </a:t>
            </a:r>
            <a:r>
              <a:rPr lang="en-US" sz="1000" dirty="0">
                <a:cs typeface="Arial" panose="020B0604020202020204" pitchFamily="34" charset="0"/>
              </a:rPr>
              <a:t>Ensure </a:t>
            </a:r>
            <a:r>
              <a:rPr lang="en-US" sz="1000" dirty="0" smtClean="0">
                <a:cs typeface="Arial" panose="020B0604020202020204" pitchFamily="34" charset="0"/>
              </a:rPr>
              <a:t>quality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Weight check auto compare serial inner with serial outer. 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sz="1000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0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      </a:t>
            </a:r>
            <a:r>
              <a:rPr lang="en-US" sz="1000" b="1" dirty="0" smtClean="0">
                <a:sym typeface="Wingdings" panose="05000000000000000000" pitchFamily="2" charset="2"/>
              </a:rPr>
              <a:t> </a:t>
            </a:r>
            <a:r>
              <a:rPr lang="en-US" sz="1000" b="1" dirty="0">
                <a:solidFill>
                  <a:srgbClr val="0000FF"/>
                </a:solidFill>
              </a:rPr>
              <a:t>Traceability Weight check </a:t>
            </a:r>
            <a:r>
              <a:rPr lang="en-US" sz="1000" b="1" dirty="0" smtClean="0">
                <a:solidFill>
                  <a:srgbClr val="0000FF"/>
                </a:solidFill>
              </a:rPr>
              <a:t>process</a:t>
            </a:r>
            <a:endParaRPr lang="en-GB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When shipment station: Confirm serial No.by reading QR code only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sz="1000" b="1" dirty="0">
                <a:solidFill>
                  <a:srgbClr val="0000FF"/>
                </a:solidFill>
              </a:rPr>
              <a:t>Traceability Pallet ID </a:t>
            </a:r>
            <a:r>
              <a:rPr lang="en-US" sz="1000" b="1" dirty="0" smtClean="0">
                <a:solidFill>
                  <a:srgbClr val="0000FF"/>
                </a:solidFill>
              </a:rPr>
              <a:t>process</a:t>
            </a:r>
            <a:endParaRPr lang="en-GB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sym typeface="Wingdings" panose="05000000000000000000" pitchFamily="2" charset="2"/>
              </a:rPr>
              <a:t>Plan : 28,800 box/ Year  Loss cost: ~ 0.08K USD</a:t>
            </a:r>
          </a:p>
          <a:p>
            <a:r>
              <a:rPr lang="en-US" sz="1100" b="1" dirty="0">
                <a:solidFill>
                  <a:srgbClr val="0000FF"/>
                </a:solidFill>
                <a:sym typeface="Wingdings" panose="05000000000000000000" pitchFamily="2" charset="2"/>
              </a:rPr>
              <a:t>SAVE COST: 3.9K  USD/ </a:t>
            </a:r>
            <a:r>
              <a:rPr lang="en-US" sz="11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Year</a:t>
            </a:r>
            <a:endParaRPr lang="en-US" sz="1100" b="1" dirty="0">
              <a:solidFill>
                <a:srgbClr val="0000FF"/>
              </a:solidFill>
              <a:sym typeface="Wingdings" panose="05000000000000000000" pitchFamily="2" charset="2"/>
            </a:endParaRPr>
          </a:p>
        </p:txBody>
      </p:sp>
      <p:pic>
        <p:nvPicPr>
          <p:cNvPr id="182" name="Picture 181">
            <a:extLst>
              <a:ext uri="{FF2B5EF4-FFF2-40B4-BE49-F238E27FC236}">
                <a16:creationId xmlns=""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0" y="1970906"/>
            <a:ext cx="493250" cy="507616"/>
          </a:xfrm>
          <a:prstGeom prst="rect">
            <a:avLst/>
          </a:prstGeom>
        </p:spPr>
      </p:pic>
      <p:pic>
        <p:nvPicPr>
          <p:cNvPr id="184" name="Picture 183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FEE40D0A-872A-46BA-A999-632F2D3328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7" y="1952518"/>
            <a:ext cx="635778" cy="517434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 rotWithShape="1">
          <a:blip r:embed="rId5"/>
          <a:srcRect l="879" t="1616" r="1055" b="1699"/>
          <a:stretch/>
        </p:blipFill>
        <p:spPr>
          <a:xfrm>
            <a:off x="428120" y="2973754"/>
            <a:ext cx="1303775" cy="1117280"/>
          </a:xfrm>
          <a:prstGeom prst="rect">
            <a:avLst/>
          </a:prstGeom>
        </p:spPr>
      </p:pic>
      <p:grpSp>
        <p:nvGrpSpPr>
          <p:cNvPr id="188" name="Group 187"/>
          <p:cNvGrpSpPr>
            <a:grpSpLocks/>
          </p:cNvGrpSpPr>
          <p:nvPr/>
        </p:nvGrpSpPr>
        <p:grpSpPr bwMode="auto">
          <a:xfrm rot="452126">
            <a:off x="324274" y="3744149"/>
            <a:ext cx="339811" cy="451212"/>
            <a:chOff x="0" y="0"/>
            <a:chExt cx="581536" cy="751390"/>
          </a:xfrm>
        </p:grpSpPr>
        <p:sp>
          <p:nvSpPr>
            <p:cNvPr id="190" name="AutoShape 682"/>
            <p:cNvSpPr>
              <a:spLocks noChangeArrowheads="1"/>
            </p:cNvSpPr>
            <p:nvPr/>
          </p:nvSpPr>
          <p:spPr bwMode="auto">
            <a:xfrm rot="16200000" flipH="1">
              <a:off x="263308" y="-56875"/>
              <a:ext cx="261353" cy="375103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91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92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</p:grpSp>
      <p:sp>
        <p:nvSpPr>
          <p:cNvPr id="193" name="Rectangular Callout 192"/>
          <p:cNvSpPr/>
          <p:nvPr/>
        </p:nvSpPr>
        <p:spPr>
          <a:xfrm>
            <a:off x="335388" y="4153035"/>
            <a:ext cx="2284948" cy="647565"/>
          </a:xfrm>
          <a:prstGeom prst="wedgeRectCallout">
            <a:avLst>
              <a:gd name="adj1" fmla="val -23747"/>
              <a:gd name="adj2" fmla="val -86194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In Shipment Station </a:t>
            </a:r>
            <a:r>
              <a:rPr lang="en-US" sz="1000" dirty="0" smtClean="0">
                <a:solidFill>
                  <a:srgbClr val="FF0000"/>
                </a:solidFill>
              </a:rPr>
              <a:t>: Confirm </a:t>
            </a:r>
            <a:r>
              <a:rPr lang="en-US" sz="1000" dirty="0">
                <a:solidFill>
                  <a:srgbClr val="FF0000"/>
                </a:solidFill>
              </a:rPr>
              <a:t>Serial No.</a:t>
            </a:r>
          </a:p>
          <a:p>
            <a:pPr algn="ctr"/>
            <a:r>
              <a:rPr lang="en-US" sz="1000" dirty="0">
                <a:solidFill>
                  <a:srgbClr val="FF0000"/>
                </a:solidFill>
              </a:rPr>
              <a:t>One by one scan </a:t>
            </a:r>
            <a:r>
              <a:rPr lang="en-US" sz="1000" dirty="0" smtClean="0">
                <a:solidFill>
                  <a:srgbClr val="FF0000"/>
                </a:solidFill>
              </a:rPr>
              <a:t>serial </a:t>
            </a:r>
            <a:r>
              <a:rPr lang="en-US" sz="1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Loss time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94" name="Picture 8" descr="BS00089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85" y="3130181"/>
            <a:ext cx="836387" cy="62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Rectangular Callout 194"/>
          <p:cNvSpPr/>
          <p:nvPr/>
        </p:nvSpPr>
        <p:spPr>
          <a:xfrm>
            <a:off x="2823958" y="4148950"/>
            <a:ext cx="1519442" cy="647565"/>
          </a:xfrm>
          <a:prstGeom prst="wedgeRectCallout">
            <a:avLst>
              <a:gd name="adj1" fmla="val -4096"/>
              <a:gd name="adj2" fmla="val -9195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Weight check not control quantity serial inner on carton box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730" y="1811107"/>
            <a:ext cx="1000025" cy="78633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90600" y="22860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18872" y="2286000"/>
            <a:ext cx="405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06742" y="2675651"/>
            <a:ext cx="0" cy="39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21293" y="3435239"/>
            <a:ext cx="995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/>
          <p:cNvPicPr>
            <a:picLocks noChangeAspect="1"/>
          </p:cNvPicPr>
          <p:nvPr/>
        </p:nvPicPr>
        <p:blipFill rotWithShape="1">
          <a:blip r:embed="rId5"/>
          <a:srcRect l="879" t="1616" r="1055" b="1699"/>
          <a:stretch/>
        </p:blipFill>
        <p:spPr>
          <a:xfrm>
            <a:off x="4759637" y="1723247"/>
            <a:ext cx="4167393" cy="2749485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616" y="4015486"/>
            <a:ext cx="2182385" cy="228905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1968" y="3942607"/>
            <a:ext cx="322681" cy="240944"/>
          </a:xfrm>
          <a:prstGeom prst="rect">
            <a:avLst/>
          </a:prstGeom>
        </p:spPr>
      </p:pic>
      <p:sp>
        <p:nvSpPr>
          <p:cNvPr id="199" name="Curved Left Arrow 198"/>
          <p:cNvSpPr/>
          <p:nvPr/>
        </p:nvSpPr>
        <p:spPr>
          <a:xfrm>
            <a:off x="7197430" y="3419120"/>
            <a:ext cx="186903" cy="667299"/>
          </a:xfrm>
          <a:prstGeom prst="curvedLef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0" name="Rectangular Callout 199"/>
          <p:cNvSpPr/>
          <p:nvPr/>
        </p:nvSpPr>
        <p:spPr>
          <a:xfrm>
            <a:off x="4666680" y="4372858"/>
            <a:ext cx="2792375" cy="423657"/>
          </a:xfrm>
          <a:prstGeom prst="wedgeRectCallout">
            <a:avLst>
              <a:gd name="adj1" fmla="val 29598"/>
              <a:gd name="adj2" fmla="val -103230"/>
            </a:avLst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Shipment Station </a:t>
            </a:r>
            <a:r>
              <a:rPr lang="en-US" sz="12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Confirm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</a:t>
            </a:r>
            <a:r>
              <a:rPr lang="en-US" sz="12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by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QR code only.</a:t>
            </a:r>
          </a:p>
        </p:txBody>
      </p:sp>
      <p:grpSp>
        <p:nvGrpSpPr>
          <p:cNvPr id="201" name="Group 200"/>
          <p:cNvGrpSpPr>
            <a:grpSpLocks/>
          </p:cNvGrpSpPr>
          <p:nvPr/>
        </p:nvGrpSpPr>
        <p:grpSpPr bwMode="auto">
          <a:xfrm flipH="1">
            <a:off x="6951603" y="4028035"/>
            <a:ext cx="432730" cy="352068"/>
            <a:chOff x="0" y="-1"/>
            <a:chExt cx="666202" cy="751391"/>
          </a:xfrm>
        </p:grpSpPr>
        <p:sp>
          <p:nvSpPr>
            <p:cNvPr id="202" name="AutoShape 682"/>
            <p:cNvSpPr>
              <a:spLocks noChangeArrowheads="1"/>
            </p:cNvSpPr>
            <p:nvPr/>
          </p:nvSpPr>
          <p:spPr bwMode="auto">
            <a:xfrm rot="16200000" flipH="1">
              <a:off x="305641" y="-99208"/>
              <a:ext cx="261353" cy="459768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203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204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</p:grpSp>
      <p:sp>
        <p:nvSpPr>
          <p:cNvPr id="206" name="Rectangle 205"/>
          <p:cNvSpPr/>
          <p:nvPr/>
        </p:nvSpPr>
        <p:spPr>
          <a:xfrm>
            <a:off x="7477291" y="3657600"/>
            <a:ext cx="1375859" cy="715258"/>
          </a:xfrm>
          <a:prstGeom prst="rect">
            <a:avLst/>
          </a:prstGeom>
          <a:solidFill>
            <a:srgbClr val="66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line production: Weight check process will scan one by one serial &amp; link to QR </a:t>
            </a:r>
            <a:r>
              <a:rPr lang="en-US" sz="900" dirty="0" smtClean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90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7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457200"/>
          </a:xfrm>
          <a:solidFill>
            <a:srgbClr val="0033CC"/>
          </a:solidFill>
        </p:spPr>
        <p:txBody>
          <a:bodyPr anchor="ctr" anchorCtr="0">
            <a:noAutofit/>
          </a:bodyPr>
          <a:lstStyle/>
          <a:p>
            <a:r>
              <a:rPr lang="en-GB" sz="20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MORE QR CODE LABEL FOR SHIPMENT STATION</a:t>
            </a:r>
            <a:endParaRPr lang="en-US" sz="2300" b="1" dirty="0">
              <a:solidFill>
                <a:srgbClr val="FFFF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7755" y="801071"/>
            <a:ext cx="8962183" cy="4154912"/>
            <a:chOff x="95838" y="1066800"/>
            <a:chExt cx="8962183" cy="3932466"/>
          </a:xfrm>
        </p:grpSpPr>
        <p:sp>
          <p:nvSpPr>
            <p:cNvPr id="31" name="Rectangle: Rounded Corners 3">
              <a:extLst>
                <a:ext uri="{FF2B5EF4-FFF2-40B4-BE49-F238E27FC236}">
                  <a16:creationId xmlns:a16="http://schemas.microsoft.com/office/drawing/2014/main" xmlns="" id="{AE36A836-3595-4F85-9BAE-7401DADA9ED7}"/>
                </a:ext>
              </a:extLst>
            </p:cNvPr>
            <p:cNvSpPr/>
            <p:nvPr/>
          </p:nvSpPr>
          <p:spPr>
            <a:xfrm>
              <a:off x="95838" y="1066800"/>
              <a:ext cx="4438671" cy="3932466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: Rounded Corners 3">
              <a:extLst>
                <a:ext uri="{FF2B5EF4-FFF2-40B4-BE49-F238E27FC236}">
                  <a16:creationId xmlns:a16="http://schemas.microsoft.com/office/drawing/2014/main" xmlns="" id="{AE36A836-3595-4F85-9BAE-7401DADA9ED7}"/>
                </a:ext>
              </a:extLst>
            </p:cNvPr>
            <p:cNvSpPr/>
            <p:nvPr/>
          </p:nvSpPr>
          <p:spPr>
            <a:xfrm>
              <a:off x="4619350" y="1066800"/>
              <a:ext cx="4438671" cy="3932466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0033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2" name="AutoShape 6"/>
          <p:cNvSpPr>
            <a:spLocks noChangeArrowheads="1"/>
          </p:cNvSpPr>
          <p:nvPr/>
        </p:nvSpPr>
        <p:spPr bwMode="auto">
          <a:xfrm>
            <a:off x="90176" y="5243129"/>
            <a:ext cx="4438671" cy="155774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C00000"/>
            </a:solidFill>
            <a:round/>
            <a:headEnd/>
            <a:tailEnd/>
          </a:ln>
        </p:spPr>
        <p:txBody>
          <a:bodyPr anchor="t" anchorCtr="0"/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400" u="sng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Current Situation </a:t>
            </a:r>
            <a:r>
              <a:rPr lang="en-US" altLang="en-US" sz="1400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</a:p>
          <a:p>
            <a:pPr marL="342900" indent="-342900">
              <a:buFontTx/>
              <a:buAutoNum type="arabicPeriod"/>
            </a:pPr>
            <a:r>
              <a:rPr lang="en-GB" sz="1400" dirty="0" smtClean="0">
                <a:solidFill>
                  <a:prstClr val="black"/>
                </a:solidFill>
              </a:rPr>
              <a:t>Model</a:t>
            </a:r>
            <a:r>
              <a:rPr lang="en-GB" sz="1400" dirty="0">
                <a:solidFill>
                  <a:prstClr val="black"/>
                </a:solidFill>
              </a:rPr>
              <a:t>: All model Sound </a:t>
            </a:r>
            <a:r>
              <a:rPr lang="en-GB" sz="1400" dirty="0" err="1">
                <a:solidFill>
                  <a:prstClr val="black"/>
                </a:solidFill>
              </a:rPr>
              <a:t>Bz</a:t>
            </a:r>
            <a:r>
              <a:rPr lang="en-GB" sz="1400" dirty="0">
                <a:solidFill>
                  <a:prstClr val="black"/>
                </a:solidFill>
              </a:rPr>
              <a:t>: </a:t>
            </a:r>
            <a:r>
              <a:rPr lang="en-US" sz="1400" b="1" dirty="0">
                <a:solidFill>
                  <a:prstClr val="black"/>
                </a:solidFill>
              </a:rPr>
              <a:t>When shipment station: Confirm serial one by one </a:t>
            </a:r>
            <a:r>
              <a:rPr lang="en-US" sz="1400" b="1" dirty="0">
                <a:solidFill>
                  <a:prstClr val="black"/>
                </a:solidFill>
                <a:sym typeface="Wingdings" panose="05000000000000000000" pitchFamily="2" charset="2"/>
              </a:rPr>
              <a:t> Very loss time (250s/box)</a:t>
            </a:r>
          </a:p>
          <a:p>
            <a:r>
              <a:rPr lang="en-US" sz="1400" b="1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AutoShape 6"/>
          <p:cNvSpPr>
            <a:spLocks noChangeArrowheads="1"/>
          </p:cNvSpPr>
          <p:nvPr/>
        </p:nvSpPr>
        <p:spPr bwMode="auto">
          <a:xfrm>
            <a:off x="4619350" y="5243483"/>
            <a:ext cx="4438671" cy="155375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0033CC"/>
            </a:solidFill>
            <a:round/>
            <a:headEnd/>
            <a:tailEnd/>
          </a:ln>
        </p:spPr>
        <p:txBody>
          <a:bodyPr anchor="t" anchorCtr="0"/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400" u="sng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Improvement Point </a:t>
            </a:r>
            <a:r>
              <a:rPr lang="en-US" altLang="en-US" sz="1400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r>
              <a:rPr lang="en-GB" sz="1400" b="1" dirty="0">
                <a:solidFill>
                  <a:srgbClr val="0000FF"/>
                </a:solidFill>
              </a:rPr>
              <a:t>Model: All model Sound </a:t>
            </a:r>
            <a:r>
              <a:rPr lang="en-GB" sz="1400" b="1" dirty="0" err="1">
                <a:solidFill>
                  <a:srgbClr val="0000FF"/>
                </a:solidFill>
              </a:rPr>
              <a:t>Bz</a:t>
            </a:r>
            <a:r>
              <a:rPr lang="en-GB" sz="1400" b="1" dirty="0">
                <a:solidFill>
                  <a:srgbClr val="0000FF"/>
                </a:solidFill>
              </a:rPr>
              <a:t>: </a:t>
            </a:r>
            <a:r>
              <a:rPr lang="en-US" sz="1400" b="1" dirty="0">
                <a:solidFill>
                  <a:srgbClr val="0000FF"/>
                </a:solidFill>
              </a:rPr>
              <a:t>When Shipment Station:</a:t>
            </a:r>
          </a:p>
          <a:p>
            <a:r>
              <a:rPr lang="en-US" sz="1400" b="1" dirty="0">
                <a:solidFill>
                  <a:srgbClr val="0000FF"/>
                </a:solidFill>
              </a:rPr>
              <a:t>Confirm Serial No.by reading QR code only.</a:t>
            </a:r>
          </a:p>
          <a:p>
            <a:r>
              <a:rPr 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sz="14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Save Time</a:t>
            </a:r>
            <a:r>
              <a:rPr 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: </a:t>
            </a:r>
            <a:r>
              <a:rPr lang="en-US" sz="14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245S</a:t>
            </a:r>
            <a:r>
              <a:rPr 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/ box</a:t>
            </a:r>
            <a:endParaRPr lang="en-US" sz="1400" b="1" dirty="0">
              <a:solidFill>
                <a:srgbClr val="0000FF"/>
              </a:solidFill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r>
              <a:rPr lang="en-GB" altLang="en-US" sz="1400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317732" y="676937"/>
            <a:ext cx="1898716" cy="33813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</a:t>
            </a:r>
            <a:endParaRPr kumimoji="1" lang="en-US" altLang="ja-JP" sz="1600" b="1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851023" y="676937"/>
            <a:ext cx="1898716" cy="338137"/>
          </a:xfrm>
          <a:prstGeom prst="rect">
            <a:avLst/>
          </a:prstGeom>
          <a:solidFill>
            <a:srgbClr val="0033CC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</a:t>
            </a:r>
            <a:endParaRPr kumimoji="1" lang="en-US" altLang="ja-JP" sz="1600" b="1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879" t="1616" r="1055" b="1699"/>
          <a:stretch/>
        </p:blipFill>
        <p:spPr>
          <a:xfrm>
            <a:off x="88280" y="1549688"/>
            <a:ext cx="4278803" cy="274948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6719" y="1062671"/>
            <a:ext cx="4270364" cy="4430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In Shipment </a:t>
            </a:r>
            <a:r>
              <a:rPr lang="en-US" sz="1600" dirty="0" smtClean="0">
                <a:solidFill>
                  <a:prstClr val="white"/>
                </a:solidFill>
              </a:rPr>
              <a:t>Station: Confirm </a:t>
            </a:r>
            <a:r>
              <a:rPr lang="en-US" sz="1600" dirty="0">
                <a:solidFill>
                  <a:prstClr val="white"/>
                </a:solidFill>
              </a:rPr>
              <a:t>Serial No.</a:t>
            </a:r>
          </a:p>
          <a:p>
            <a:pPr algn="ctr"/>
            <a:r>
              <a:rPr lang="en-US" sz="1600" b="1" dirty="0" smtClean="0">
                <a:solidFill>
                  <a:srgbClr val="FFFF00"/>
                </a:solidFill>
              </a:rPr>
              <a:t>One by one scan serial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70833" y="2511787"/>
            <a:ext cx="2427374" cy="16360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9" name="Group 38"/>
          <p:cNvGrpSpPr>
            <a:grpSpLocks/>
          </p:cNvGrpSpPr>
          <p:nvPr/>
        </p:nvGrpSpPr>
        <p:grpSpPr bwMode="auto">
          <a:xfrm rot="452126">
            <a:off x="446913" y="4370716"/>
            <a:ext cx="550007" cy="959279"/>
            <a:chOff x="0" y="0"/>
            <a:chExt cx="581536" cy="751390"/>
          </a:xfrm>
        </p:grpSpPr>
        <p:sp>
          <p:nvSpPr>
            <p:cNvPr id="40" name="AutoShape 682"/>
            <p:cNvSpPr>
              <a:spLocks noChangeArrowheads="1"/>
            </p:cNvSpPr>
            <p:nvPr/>
          </p:nvSpPr>
          <p:spPr bwMode="auto">
            <a:xfrm rot="16200000" flipH="1">
              <a:off x="263308" y="-56875"/>
              <a:ext cx="261353" cy="375103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41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43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</p:grpSp>
      <p:sp>
        <p:nvSpPr>
          <p:cNvPr id="50" name="Rectangular Callout 49"/>
          <p:cNvSpPr/>
          <p:nvPr/>
        </p:nvSpPr>
        <p:spPr>
          <a:xfrm>
            <a:off x="458440" y="4340455"/>
            <a:ext cx="3489966" cy="509900"/>
          </a:xfrm>
          <a:prstGeom prst="wedgeRectCallout">
            <a:avLst>
              <a:gd name="adj1" fmla="val -36814"/>
              <a:gd name="adj2" fmla="val -8763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In Shipment Station </a:t>
            </a:r>
            <a:r>
              <a:rPr lang="en-US" sz="1400" b="1" dirty="0" smtClean="0">
                <a:solidFill>
                  <a:srgbClr val="FF0000"/>
                </a:solidFill>
              </a:rPr>
              <a:t>: Confirm </a:t>
            </a:r>
            <a:r>
              <a:rPr lang="en-US" sz="1400" b="1" dirty="0">
                <a:solidFill>
                  <a:srgbClr val="FF0000"/>
                </a:solidFill>
              </a:rPr>
              <a:t>Serial No.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One by one scan </a:t>
            </a:r>
            <a:r>
              <a:rPr lang="en-US" sz="1400" b="1" dirty="0" smtClean="0">
                <a:solidFill>
                  <a:srgbClr val="FF0000"/>
                </a:solidFill>
              </a:rPr>
              <a:t>serial </a:t>
            </a:r>
            <a:r>
              <a:rPr 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Loss time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40722" y="1056616"/>
            <a:ext cx="4360353" cy="421866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In Shipment Station: Confirm Serial No.</a:t>
            </a:r>
          </a:p>
          <a:p>
            <a:pPr algn="ctr"/>
            <a:r>
              <a:rPr lang="en-US" sz="1600" dirty="0">
                <a:solidFill>
                  <a:prstClr val="white"/>
                </a:solidFill>
              </a:rPr>
              <a:t>by reading QR code only.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879" t="1616" r="1055" b="1699"/>
          <a:stretch/>
        </p:blipFill>
        <p:spPr>
          <a:xfrm>
            <a:off x="4668979" y="1549687"/>
            <a:ext cx="4278803" cy="27494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616" y="4015486"/>
            <a:ext cx="2182385" cy="2289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968" y="3942607"/>
            <a:ext cx="322681" cy="24094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736787" y="3909351"/>
            <a:ext cx="411582" cy="321191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Curved Left Arrow 48"/>
          <p:cNvSpPr/>
          <p:nvPr/>
        </p:nvSpPr>
        <p:spPr>
          <a:xfrm>
            <a:off x="7197430" y="3419120"/>
            <a:ext cx="186903" cy="667299"/>
          </a:xfrm>
          <a:prstGeom prst="curvedLef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392302" y="3299306"/>
            <a:ext cx="1591995" cy="1015663"/>
            <a:chOff x="8957602" y="3783883"/>
            <a:chExt cx="1591995" cy="1015663"/>
          </a:xfrm>
        </p:grpSpPr>
        <p:sp>
          <p:nvSpPr>
            <p:cNvPr id="56" name="Rectangle 55"/>
            <p:cNvSpPr/>
            <p:nvPr/>
          </p:nvSpPr>
          <p:spPr>
            <a:xfrm>
              <a:off x="9033887" y="3839237"/>
              <a:ext cx="1432891" cy="913365"/>
            </a:xfrm>
            <a:prstGeom prst="rect">
              <a:avLst/>
            </a:prstGeom>
            <a:solidFill>
              <a:srgbClr val="66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957602" y="3783883"/>
              <a:ext cx="159199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200" b="1" dirty="0" smtClean="0">
                  <a:ln w="0"/>
                  <a:solidFill>
                    <a:srgbClr val="0000FF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 line production: Weight check process will scan one by one serial &amp; link to QR code</a:t>
              </a:r>
              <a:endParaRPr lang="en-US" sz="1200" b="1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6" name="Rectangular Callout 65"/>
          <p:cNvSpPr/>
          <p:nvPr/>
        </p:nvSpPr>
        <p:spPr>
          <a:xfrm>
            <a:off x="4674996" y="4428705"/>
            <a:ext cx="2792375" cy="423657"/>
          </a:xfrm>
          <a:prstGeom prst="wedgeRectCallout">
            <a:avLst>
              <a:gd name="adj1" fmla="val 34276"/>
              <a:gd name="adj2" fmla="val -112039"/>
            </a:avLst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FF"/>
                </a:solidFill>
              </a:rPr>
              <a:t>In Shipment Station </a:t>
            </a:r>
            <a:r>
              <a:rPr lang="en-US" sz="1400" b="1" dirty="0" smtClean="0">
                <a:solidFill>
                  <a:srgbClr val="0000FF"/>
                </a:solidFill>
              </a:rPr>
              <a:t>: Confirm </a:t>
            </a:r>
            <a:r>
              <a:rPr lang="en-US" sz="1400" b="1" dirty="0">
                <a:solidFill>
                  <a:srgbClr val="0000FF"/>
                </a:solidFill>
              </a:rPr>
              <a:t>Serial </a:t>
            </a:r>
            <a:r>
              <a:rPr lang="en-US" sz="1400" b="1" dirty="0" smtClean="0">
                <a:solidFill>
                  <a:srgbClr val="0000FF"/>
                </a:solidFill>
              </a:rPr>
              <a:t>No. by </a:t>
            </a:r>
            <a:r>
              <a:rPr lang="en-US" sz="1400" b="1" dirty="0">
                <a:solidFill>
                  <a:srgbClr val="0000FF"/>
                </a:solidFill>
              </a:rPr>
              <a:t>reading QR code only.</a:t>
            </a:r>
          </a:p>
        </p:txBody>
      </p:sp>
      <p:grpSp>
        <p:nvGrpSpPr>
          <p:cNvPr id="67" name="Group 66"/>
          <p:cNvGrpSpPr>
            <a:grpSpLocks/>
          </p:cNvGrpSpPr>
          <p:nvPr/>
        </p:nvGrpSpPr>
        <p:grpSpPr bwMode="auto">
          <a:xfrm flipH="1">
            <a:off x="7185370" y="4024088"/>
            <a:ext cx="543127" cy="768481"/>
            <a:chOff x="0" y="-1"/>
            <a:chExt cx="666202" cy="751391"/>
          </a:xfrm>
        </p:grpSpPr>
        <p:sp>
          <p:nvSpPr>
            <p:cNvPr id="72" name="AutoShape 682"/>
            <p:cNvSpPr>
              <a:spLocks noChangeArrowheads="1"/>
            </p:cNvSpPr>
            <p:nvPr/>
          </p:nvSpPr>
          <p:spPr bwMode="auto">
            <a:xfrm rot="16200000" flipH="1">
              <a:off x="305641" y="-99208"/>
              <a:ext cx="261353" cy="459768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73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74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4831080" y="6297827"/>
            <a:ext cx="2968616" cy="31487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Detail: Refer slide below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096" y="29273"/>
            <a:ext cx="1051349" cy="381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No.3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8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22" t="6666" b="13333"/>
          <a:stretch/>
        </p:blipFill>
        <p:spPr>
          <a:xfrm>
            <a:off x="6030247" y="7315200"/>
            <a:ext cx="3790364" cy="24155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65818" y="1507240"/>
            <a:ext cx="4353782" cy="436843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89755" y="1315893"/>
            <a:ext cx="2305050" cy="4254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◆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Before</a:t>
            </a:r>
          </a:p>
        </p:txBody>
      </p:sp>
      <p:sp>
        <p:nvSpPr>
          <p:cNvPr id="66" name="AutoShape 3"/>
          <p:cNvSpPr>
            <a:spLocks noChangeArrowheads="1"/>
          </p:cNvSpPr>
          <p:nvPr/>
        </p:nvSpPr>
        <p:spPr bwMode="auto">
          <a:xfrm>
            <a:off x="4514850" y="1507240"/>
            <a:ext cx="4576516" cy="436208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Text Box 5"/>
          <p:cNvSpPr txBox="1">
            <a:spLocks noChangeArrowheads="1"/>
          </p:cNvSpPr>
          <p:nvPr/>
        </p:nvSpPr>
        <p:spPr bwMode="auto">
          <a:xfrm>
            <a:off x="5619750" y="1315893"/>
            <a:ext cx="2305050" cy="42545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◆ 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After 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ＭＳ Ｐゴシック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250" y="941928"/>
            <a:ext cx="8935137" cy="321493"/>
            <a:chOff x="2132003" y="961572"/>
            <a:chExt cx="6882348" cy="274321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auto">
            <a:xfrm>
              <a:off x="2132003" y="962132"/>
              <a:ext cx="2176468" cy="273761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Developer: </a:t>
              </a:r>
              <a:r>
                <a:rPr kumimoji="1" lang="en-US" altLang="ja-JP" noProof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  <a:ea typeface="ＭＳ Ｐゴシック" panose="020B0600070205080204" pitchFamily="34" charset="-128"/>
                  <a:sym typeface="Wingdings" pitchFamily="2" charset="2"/>
                </a:rPr>
                <a:t>NGUYEN THI THANH HOA</a:t>
              </a:r>
              <a:endPara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  <a:sym typeface="Wingdings" pitchFamily="2" charset="2"/>
              </a:endParaRPr>
            </a:p>
          </p:txBody>
        </p:sp>
        <p:sp>
          <p:nvSpPr>
            <p:cNvPr id="28" name="AutoShape 6"/>
            <p:cNvSpPr>
              <a:spLocks noChangeArrowheads="1"/>
            </p:cNvSpPr>
            <p:nvPr/>
          </p:nvSpPr>
          <p:spPr bwMode="auto">
            <a:xfrm>
              <a:off x="5779058" y="962132"/>
              <a:ext cx="932118" cy="2737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Expn</a:t>
              </a:r>
              <a:r>
                <a:rPr kumimoji="1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: 0</a:t>
              </a:r>
            </a:p>
          </p:txBody>
        </p:sp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>
              <a:off x="6732620" y="961572"/>
              <a:ext cx="2281731" cy="27350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spcBef>
                  <a:spcPct val="20000"/>
                </a:spcBef>
              </a:pPr>
              <a:r>
                <a:rPr kumimoji="1" lang="en-US" altLang="ja-JP" sz="1600" b="1" dirty="0" smtClean="0">
                  <a:solidFill>
                    <a:srgbClr val="00CC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sym typeface="Wingdings" pitchFamily="2" charset="2"/>
                </a:rPr>
                <a:t>Ensure quality</a:t>
              </a:r>
              <a:endParaRPr kumimoji="0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0" name="AutoShape 6">
            <a:extLst>
              <a:ext uri="{FF2B5EF4-FFF2-40B4-BE49-F238E27FC236}">
                <a16:creationId xmlns="" xmlns:a16="http://schemas.microsoft.com/office/drawing/2014/main" id="{EBCE3F76-00F8-4CFE-AC84-CD75B33A8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955" y="941928"/>
            <a:ext cx="1823915" cy="32149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Apply: </a:t>
            </a:r>
            <a:r>
              <a:rPr kumimoji="1" lang="en-US" altLang="ja-JP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/>
                <a:ea typeface="ＭＳ Ｐゴシック" panose="020B0600070205080204" pitchFamily="34" charset="-128"/>
                <a:sym typeface="Wingdings" pitchFamily="2" charset="2"/>
              </a:rPr>
              <a:t>Jan-2022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Calibri"/>
              <a:ea typeface="ＭＳ Ｐゴシック" panose="020B0600070205080204" pitchFamily="34" charset="-128"/>
              <a:cs typeface="+mn-cs"/>
              <a:sym typeface="Wingdings" pitchFamily="2" charset="2"/>
            </a:endParaRPr>
          </a:p>
        </p:txBody>
      </p:sp>
      <p:sp>
        <p:nvSpPr>
          <p:cNvPr id="42" name="Text Box 2">
            <a:extLst>
              <a:ext uri="{FF2B5EF4-FFF2-40B4-BE49-F238E27FC236}">
                <a16:creationId xmlns="" xmlns:a16="http://schemas.microsoft.com/office/drawing/2014/main" id="{C56CF688-0247-4393-B600-439F24E4C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14" y="36562"/>
            <a:ext cx="9147314" cy="424529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>
              <a:lnSpc>
                <a:spcPct val="90000"/>
              </a:lnSpc>
              <a:defRPr sz="2000" b="1" cap="all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dirty="0" smtClean="0">
                <a:ea typeface="ＭＳ Ｐゴシック" panose="020B0600070205080204" pitchFamily="34" charset="-128"/>
              </a:rPr>
              <a:t>AUTOMATION PRINTING OUTER LABEL SB</a:t>
            </a:r>
            <a:endParaRPr kumimoji="0" lang="en-US" altLang="ja-JP" sz="2000" b="1" i="0" u="none" strike="noStrike" kern="1200" cap="all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Rectangle 59">
            <a:extLst>
              <a:ext uri="{FF2B5EF4-FFF2-40B4-BE49-F238E27FC236}">
                <a16:creationId xmlns="" xmlns:a16="http://schemas.microsoft.com/office/drawing/2014/main" id="{CCB57E51-4993-4A8A-A19D-CCD70B3AD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058" y="123641"/>
            <a:ext cx="871330" cy="271154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vi-VN" sz="1400" b="1" noProof="0" dirty="0" smtClean="0">
                <a:solidFill>
                  <a:srgbClr val="FFFFFF"/>
                </a:solidFill>
              </a:rPr>
              <a:t>1/1</a:t>
            </a:r>
            <a:endParaRPr kumimoji="0" lang="en-US" altLang="vi-V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="" xmlns:a16="http://schemas.microsoft.com/office/drawing/2014/main" id="{08A65B3F-E5CA-49E9-BA5C-374584417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8" y="501724"/>
            <a:ext cx="9015167" cy="390641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2700000" scaled="1"/>
          </a:gra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kumimoji="0" lang="en-GB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</a:t>
            </a:r>
            <a:r>
              <a:rPr kumimoji="0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et </a:t>
            </a:r>
            <a:r>
              <a:rPr lang="en-US" altLang="ja-JP" sz="1400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number continue model by model from application.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AutoShape 6">
            <a:extLst>
              <a:ext uri="{FF2B5EF4-FFF2-40B4-BE49-F238E27FC236}">
                <a16:creationId xmlns="" xmlns:a16="http://schemas.microsoft.com/office/drawing/2014/main" id="{3F473890-381A-44AB-A550-68C6E32A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1" y="5958591"/>
            <a:ext cx="4343399" cy="823209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marL="214313" indent="-214313">
              <a:spcBef>
                <a:spcPct val="20000"/>
              </a:spcBef>
              <a:buFont typeface="Wingdings" pitchFamily="2" charset="2"/>
              <a:buChar char="v"/>
              <a:defRPr/>
            </a:pPr>
            <a:r>
              <a:rPr lang="en-US" sz="1200" b="1" dirty="0" smtClean="0">
                <a:latin typeface="Arial" charset="0"/>
                <a:cs typeface="Arial" panose="020B0604020202020204" pitchFamily="34" charset="0"/>
              </a:rPr>
              <a:t>Manual control serial number.</a:t>
            </a:r>
            <a:endParaRPr lang="en-US" sz="1200" b="1" dirty="0">
              <a:latin typeface="Arial" charset="0"/>
              <a:cs typeface="Arial" panose="020B0604020202020204" pitchFamily="34" charset="0"/>
            </a:endParaRPr>
          </a:p>
          <a:p>
            <a:pPr marL="214313" indent="-214313">
              <a:spcBef>
                <a:spcPct val="20000"/>
              </a:spcBef>
              <a:buFont typeface="Wingdings" pitchFamily="2" charset="2"/>
              <a:buChar char="v"/>
              <a:defRPr/>
            </a:pPr>
            <a:r>
              <a:rPr lang="en-US" sz="1200" b="1" dirty="0">
                <a:latin typeface="Arial" charset="0"/>
                <a:cs typeface="Arial" panose="020B0604020202020204" pitchFamily="34" charset="0"/>
              </a:rPr>
              <a:t>Easy to make </a:t>
            </a:r>
            <a:r>
              <a:rPr lang="en-US" sz="1200" b="1" dirty="0" smtClean="0">
                <a:latin typeface="Arial" charset="0"/>
                <a:cs typeface="Arial" panose="020B0604020202020204" pitchFamily="34" charset="0"/>
              </a:rPr>
              <a:t>mistake, wrong serial.</a:t>
            </a:r>
            <a:endParaRPr lang="en-US" sz="1200" b="1" dirty="0"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36" name="AutoShape 6">
            <a:extLst>
              <a:ext uri="{FF2B5EF4-FFF2-40B4-BE49-F238E27FC236}">
                <a16:creationId xmlns="" xmlns:a16="http://schemas.microsoft.com/office/drawing/2014/main" id="{D7307983-7AF1-46DD-887A-161BE1E9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2952" y="5957575"/>
            <a:ext cx="4552950" cy="8096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 marL="2857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214313" marR="0" lvl="0" indent="-214313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sz="1200" dirty="0" smtClean="0"/>
              <a:t>Automation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get serial number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continue.</a:t>
            </a:r>
          </a:p>
          <a:p>
            <a:pPr marL="214313" marR="0" lvl="0" indent="-214313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sz="1200" dirty="0" smtClean="0">
                <a:cs typeface="Arial" panose="020B0604020202020204" pitchFamily="34" charset="0"/>
              </a:rPr>
              <a:t>Ensure quality.</a:t>
            </a:r>
            <a:endParaRPr lang="en-US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DACE1EBD-AE63-4B13-8D9F-20B175538189}"/>
              </a:ext>
            </a:extLst>
          </p:cNvPr>
          <p:cNvSpPr/>
          <p:nvPr/>
        </p:nvSpPr>
        <p:spPr>
          <a:xfrm>
            <a:off x="152590" y="4937481"/>
            <a:ext cx="4221690" cy="77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18288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input serial number</a:t>
            </a:r>
            <a:endParaRPr lang="en-US" sz="105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 indent="18288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file by model ( Total : 10 files )</a:t>
            </a:r>
          </a:p>
          <a:p>
            <a:pPr marL="91440" indent="18288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control serial number</a:t>
            </a:r>
            <a:endParaRPr lang="en-US" sz="1050" b="1" dirty="0" smtClean="0">
              <a:solidFill>
                <a:srgbClr val="FF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DACE1EBD-AE63-4B13-8D9F-20B175538189}"/>
              </a:ext>
            </a:extLst>
          </p:cNvPr>
          <p:cNvSpPr/>
          <p:nvPr/>
        </p:nvSpPr>
        <p:spPr>
          <a:xfrm>
            <a:off x="4648199" y="4937481"/>
            <a:ext cx="4402335" cy="772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18288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050" b="1" dirty="0" smtClean="0">
                <a:solidFill>
                  <a:srgbClr val="1717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 get serial number continue when choose model</a:t>
            </a:r>
            <a:endParaRPr lang="en-US" sz="1050" b="1" dirty="0">
              <a:solidFill>
                <a:srgbClr val="1717F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002806" y="7491520"/>
            <a:ext cx="2239174" cy="36071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Set up parameter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 rot="10800000">
            <a:off x="3323623" y="7905926"/>
            <a:ext cx="1593570" cy="228600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3002806" y="8646747"/>
            <a:ext cx="2239174" cy="545308"/>
          </a:xfrm>
          <a:prstGeom prst="borderCallout1">
            <a:avLst>
              <a:gd name="adj1" fmla="val 3658"/>
              <a:gd name="adj2" fmla="val -982"/>
              <a:gd name="adj3" fmla="val 112500"/>
              <a:gd name="adj4" fmla="val -38333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95095" y="9261622"/>
            <a:ext cx="1594904" cy="855086"/>
          </a:xfrm>
          <a:prstGeom prst="rect">
            <a:avLst/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91440" indent="18288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– month-date</a:t>
            </a:r>
          </a:p>
          <a:p>
            <a:pPr marL="91440" indent="182880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production date</a:t>
            </a:r>
          </a:p>
          <a:p>
            <a:pPr marL="91440" indent="18288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number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270908" y="8404929"/>
            <a:ext cx="533400" cy="188558"/>
          </a:xfrm>
          <a:prstGeom prst="rect">
            <a:avLst/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91440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8518223" y="7948623"/>
            <a:ext cx="1087534" cy="970777"/>
          </a:xfrm>
          <a:prstGeom prst="rect">
            <a:avLst/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91440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030247" y="9815770"/>
            <a:ext cx="3790364" cy="514472"/>
          </a:xfrm>
          <a:prstGeom prst="rect">
            <a:avLst/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91440" indent="18288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– month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production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: automation</a:t>
            </a:r>
          </a:p>
          <a:p>
            <a:pPr marL="91440" indent="18288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number : automation number continue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>
            <a:stCxn id="80" idx="2"/>
            <a:endCxn id="81" idx="0"/>
          </p:cNvCxnSpPr>
          <p:nvPr/>
        </p:nvCxnSpPr>
        <p:spPr>
          <a:xfrm flipH="1">
            <a:off x="7925429" y="8919400"/>
            <a:ext cx="1136561" cy="896370"/>
          </a:xfrm>
          <a:prstGeom prst="line">
            <a:avLst/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Straight Connector 81"/>
          <p:cNvCxnSpPr>
            <a:stCxn id="79" idx="2"/>
            <a:endCxn id="81" idx="0"/>
          </p:cNvCxnSpPr>
          <p:nvPr/>
        </p:nvCxnSpPr>
        <p:spPr>
          <a:xfrm>
            <a:off x="7537608" y="8593487"/>
            <a:ext cx="387821" cy="1222283"/>
          </a:xfrm>
          <a:prstGeom prst="line">
            <a:avLst/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58" y="3144043"/>
            <a:ext cx="1708121" cy="11587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42" y="3642096"/>
            <a:ext cx="1708121" cy="1139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45" name="Curved Down Arrow 44"/>
          <p:cNvSpPr/>
          <p:nvPr/>
        </p:nvSpPr>
        <p:spPr>
          <a:xfrm rot="8828832">
            <a:off x="1903318" y="3801817"/>
            <a:ext cx="1365037" cy="649132"/>
          </a:xfrm>
          <a:prstGeom prst="curvedDownArrow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8750" t="6666" r="10255" b="5000"/>
          <a:stretch/>
        </p:blipFill>
        <p:spPr>
          <a:xfrm>
            <a:off x="2280712" y="2235783"/>
            <a:ext cx="1808347" cy="147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rved Down Arrow 10"/>
          <p:cNvSpPr/>
          <p:nvPr/>
        </p:nvSpPr>
        <p:spPr>
          <a:xfrm>
            <a:off x="1281043" y="1849721"/>
            <a:ext cx="1630675" cy="665417"/>
          </a:xfrm>
          <a:prstGeom prst="curvedDownArrow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6270" t="13062" r="31168" b="38217"/>
          <a:stretch/>
        </p:blipFill>
        <p:spPr>
          <a:xfrm>
            <a:off x="273726" y="1932691"/>
            <a:ext cx="1813955" cy="1039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1250" t="18826" r="3513" b="16999"/>
          <a:stretch/>
        </p:blipFill>
        <p:spPr>
          <a:xfrm>
            <a:off x="7124502" y="1889449"/>
            <a:ext cx="1759234" cy="889077"/>
          </a:xfrm>
          <a:prstGeom prst="rect">
            <a:avLst/>
          </a:prstGeom>
        </p:spPr>
      </p:pic>
      <p:sp>
        <p:nvSpPr>
          <p:cNvPr id="47" name="Isosceles Triangle 46"/>
          <p:cNvSpPr/>
          <p:nvPr/>
        </p:nvSpPr>
        <p:spPr>
          <a:xfrm rot="10800000">
            <a:off x="7207875" y="2871319"/>
            <a:ext cx="1593570" cy="228600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ular Callout 49"/>
          <p:cNvSpPr/>
          <p:nvPr/>
        </p:nvSpPr>
        <p:spPr>
          <a:xfrm>
            <a:off x="2445514" y="3879126"/>
            <a:ext cx="1779512" cy="468997"/>
          </a:xfrm>
          <a:prstGeom prst="wedgeRoundRectCallout">
            <a:avLst>
              <a:gd name="adj1" fmla="val -15040"/>
              <a:gd name="adj2" fmla="val -83470"/>
              <a:gd name="adj3" fmla="val 16667"/>
            </a:avLst>
          </a:prstGeom>
          <a:solidFill>
            <a:srgbClr val="FFFF99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>
              <a:spcBef>
                <a:spcPct val="20000"/>
              </a:spcBef>
            </a:pPr>
            <a:r>
              <a:rPr lang="en-US" sz="1050" b="1" dirty="0" smtClean="0">
                <a:latin typeface="Arial" charset="0"/>
                <a:cs typeface="Arial" panose="020B0604020202020204" pitchFamily="34" charset="0"/>
              </a:rPr>
              <a:t>Step 2: Create </a:t>
            </a:r>
            <a:r>
              <a:rPr lang="en-US" sz="1050" b="1" dirty="0">
                <a:latin typeface="Arial" charset="0"/>
                <a:cs typeface="Arial" panose="020B0604020202020204" pitchFamily="34" charset="0"/>
              </a:rPr>
              <a:t>Barcode by Macro then printing</a:t>
            </a:r>
          </a:p>
        </p:txBody>
      </p:sp>
      <p:sp>
        <p:nvSpPr>
          <p:cNvPr id="52" name="Rounded Rectangular Callout 51"/>
          <p:cNvSpPr/>
          <p:nvPr/>
        </p:nvSpPr>
        <p:spPr>
          <a:xfrm>
            <a:off x="298067" y="3088654"/>
            <a:ext cx="1779512" cy="468997"/>
          </a:xfrm>
          <a:prstGeom prst="wedgeRoundRectCallout">
            <a:avLst>
              <a:gd name="adj1" fmla="val -15040"/>
              <a:gd name="adj2" fmla="val -83470"/>
              <a:gd name="adj3" fmla="val 16667"/>
            </a:avLst>
          </a:prstGeom>
          <a:solidFill>
            <a:srgbClr val="FFFF99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>
              <a:spcBef>
                <a:spcPct val="20000"/>
              </a:spcBef>
            </a:pPr>
            <a:r>
              <a:rPr lang="en-US" sz="1050" b="1" dirty="0">
                <a:latin typeface="Arial" charset="0"/>
                <a:cs typeface="Arial" panose="020B0604020202020204" pitchFamily="34" charset="0"/>
              </a:rPr>
              <a:t>Step 1: In put serial No into excel file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124502" y="1929900"/>
            <a:ext cx="413106" cy="804517"/>
          </a:xfrm>
          <a:prstGeom prst="rect">
            <a:avLst/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91440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Line Callout 1 54"/>
          <p:cNvSpPr/>
          <p:nvPr/>
        </p:nvSpPr>
        <p:spPr>
          <a:xfrm>
            <a:off x="6689869" y="4427168"/>
            <a:ext cx="2168310" cy="441934"/>
          </a:xfrm>
          <a:prstGeom prst="borderCallout1">
            <a:avLst>
              <a:gd name="adj1" fmla="val 3658"/>
              <a:gd name="adj2" fmla="val -982"/>
              <a:gd name="adj3" fmla="val -16313"/>
              <a:gd name="adj4" fmla="val -23885"/>
            </a:avLst>
          </a:prstGeom>
          <a:solidFill>
            <a:srgbClr val="FFFF99"/>
          </a:solidFill>
          <a:ln w="28575">
            <a:solidFill>
              <a:srgbClr val="1717F7"/>
            </a:solidFill>
            <a:round/>
            <a:headEnd/>
            <a:tailEnd/>
          </a:ln>
        </p:spPr>
        <p:txBody>
          <a:bodyPr anchor="ctr"/>
          <a:lstStyle/>
          <a:p>
            <a:pPr>
              <a:spcBef>
                <a:spcPct val="20000"/>
              </a:spcBef>
            </a:pPr>
            <a:r>
              <a:rPr lang="en-US" sz="1050" b="1" dirty="0">
                <a:solidFill>
                  <a:srgbClr val="0000FF"/>
                </a:solidFill>
                <a:latin typeface="Arial" charset="0"/>
                <a:cs typeface="Arial" panose="020B0604020202020204" pitchFamily="34" charset="0"/>
              </a:rPr>
              <a:t>Choose Model </a:t>
            </a:r>
          </a:p>
          <a:p>
            <a:pPr>
              <a:spcBef>
                <a:spcPct val="20000"/>
              </a:spcBef>
            </a:pPr>
            <a:r>
              <a:rPr lang="en-GB" sz="1050" b="1" dirty="0">
                <a:solidFill>
                  <a:srgbClr val="0000FF"/>
                </a:solidFill>
                <a:latin typeface="Arial" charset="0"/>
                <a:cs typeface="Arial" panose="020B0604020202020204" pitchFamily="34" charset="0"/>
                <a:sym typeface="Wingdings" panose="05000000000000000000" pitchFamily="2" charset="2"/>
              </a:rPr>
              <a:t> Get serial number continue</a:t>
            </a:r>
            <a:endParaRPr lang="en-US" sz="1050" b="1" dirty="0">
              <a:solidFill>
                <a:srgbClr val="0000FF"/>
              </a:solidFill>
              <a:latin typeface="Arial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26250" t="19275" r="47922" b="37578"/>
          <a:stretch/>
        </p:blipFill>
        <p:spPr>
          <a:xfrm>
            <a:off x="4653559" y="1839313"/>
            <a:ext cx="1985273" cy="2487323"/>
          </a:xfrm>
          <a:prstGeom prst="rect">
            <a:avLst/>
          </a:prstGeom>
          <a:noFill/>
          <a:ln w="28575">
            <a:solidFill>
              <a:srgbClr val="1717F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H="1" flipV="1">
            <a:off x="6638832" y="1839313"/>
            <a:ext cx="511226" cy="90587"/>
          </a:xfrm>
          <a:prstGeom prst="line">
            <a:avLst/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6634494" y="2715881"/>
            <a:ext cx="490008" cy="1618494"/>
          </a:xfrm>
          <a:prstGeom prst="line">
            <a:avLst/>
          </a:prstGeom>
          <a:noFill/>
          <a:ln>
            <a:solidFill>
              <a:srgbClr val="171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5497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101334" y="1505367"/>
            <a:ext cx="4315329" cy="407179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ja-JP" altLang="en-US" sz="1100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89756" y="1315893"/>
            <a:ext cx="2305051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kumimoji="1" lang="en-US" altLang="ja-JP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ＭＳ Ｐゴシック" pitchFamily="34" charset="-128"/>
              </a:rPr>
              <a:t>◆</a:t>
            </a:r>
            <a:r>
              <a:rPr kumimoji="1" lang="en-US" altLang="ja-JP" sz="2000" dirty="0">
                <a:solidFill>
                  <a:prstClr val="white"/>
                </a:solidFill>
                <a:latin typeface="ＭＳ Ｐゴシック" pitchFamily="34" charset="-128"/>
              </a:rPr>
              <a:t>Before</a:t>
            </a:r>
          </a:p>
        </p:txBody>
      </p:sp>
      <p:sp>
        <p:nvSpPr>
          <p:cNvPr id="66" name="AutoShape 3"/>
          <p:cNvSpPr>
            <a:spLocks noChangeArrowheads="1"/>
          </p:cNvSpPr>
          <p:nvPr/>
        </p:nvSpPr>
        <p:spPr bwMode="auto">
          <a:xfrm>
            <a:off x="4514851" y="1482527"/>
            <a:ext cx="4576516" cy="409463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ja-JP" altLang="en-US" sz="1100">
              <a:solidFill>
                <a:prstClr val="black"/>
              </a:solidFill>
            </a:endParaRPr>
          </a:p>
        </p:txBody>
      </p:sp>
      <p:sp>
        <p:nvSpPr>
          <p:cNvPr id="67" name="Text Box 5"/>
          <p:cNvSpPr txBox="1">
            <a:spLocks noChangeArrowheads="1"/>
          </p:cNvSpPr>
          <p:nvPr/>
        </p:nvSpPr>
        <p:spPr bwMode="auto">
          <a:xfrm>
            <a:off x="5619750" y="1315893"/>
            <a:ext cx="2305051" cy="40011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kumimoji="1" lang="en-US" altLang="ja-JP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ＭＳ Ｐゴシック" pitchFamily="34" charset="-128"/>
              </a:rPr>
              <a:t>◆ </a:t>
            </a:r>
            <a:r>
              <a:rPr kumimoji="1" lang="en-US" altLang="ja-JP" sz="2000" dirty="0">
                <a:solidFill>
                  <a:prstClr val="white"/>
                </a:solidFill>
                <a:latin typeface="ＭＳ Ｐゴシック" pitchFamily="34" charset="-128"/>
              </a:rPr>
              <a:t>After </a:t>
            </a:r>
            <a:endParaRPr kumimoji="1" lang="en-US" altLang="ja-JP" sz="20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ＭＳ Ｐゴシック" pitchFamily="34" charset="-128"/>
            </a:endParaRPr>
          </a:p>
        </p:txBody>
      </p:sp>
      <p:sp>
        <p:nvSpPr>
          <p:cNvPr id="42" name="Text Box 2">
            <a:extLst>
              <a:ext uri="{FF2B5EF4-FFF2-40B4-BE49-F238E27FC236}">
                <a16:creationId xmlns="" xmlns:a16="http://schemas.microsoft.com/office/drawing/2014/main" id="{C56CF688-0247-4393-B600-439F24E4C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7315" cy="424529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>
              <a:lnSpc>
                <a:spcPct val="90000"/>
              </a:lnSpc>
              <a:defRPr sz="2000" b="1" cap="all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Reduce time to support user inventory</a:t>
            </a:r>
            <a:endParaRPr lang="en-GB" altLang="ja-JP" dirty="0">
              <a:solidFill>
                <a:prstClr val="white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="" xmlns:a16="http://schemas.microsoft.com/office/drawing/2014/main" id="{08A65B3F-E5CA-49E9-BA5C-374584417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8" y="501727"/>
            <a:ext cx="9036000" cy="390641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2700000" scaled="1"/>
          </a:gra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altLang="ja-JP" sz="15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Reduce time to create physical inventory number for user monthly</a:t>
            </a:r>
            <a:endParaRPr lang="en-US" altLang="ja-JP" sz="1000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AutoShape 6">
            <a:extLst>
              <a:ext uri="{FF2B5EF4-FFF2-40B4-BE49-F238E27FC236}">
                <a16:creationId xmlns="" xmlns:a16="http://schemas.microsoft.com/office/drawing/2014/main" id="{3F473890-381A-44AB-A550-68C6E32A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2" y="5676006"/>
            <a:ext cx="4362163" cy="118199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marL="171450" indent="-171450" eaLnBrk="0" hangingPunct="0">
              <a:buFont typeface="Wingdings" panose="05000000000000000000" pitchFamily="2" charset="2"/>
              <a:buChar char="v"/>
              <a:defRPr/>
            </a:pPr>
            <a:r>
              <a:rPr lang="en-US" altLang="ja-JP" sz="1600" b="1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Execution no. time: ~ 200 time (each type)</a:t>
            </a:r>
            <a:endParaRPr lang="en-US" altLang="ja-JP" sz="1600" b="1" dirty="0">
              <a:solidFill>
                <a:srgbClr val="000000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marL="171450" indent="-171450" eaLnBrk="0" hangingPunct="0">
              <a:buFont typeface="Wingdings" panose="05000000000000000000" pitchFamily="2" charset="2"/>
              <a:buChar char="v"/>
              <a:defRPr/>
            </a:pPr>
            <a:r>
              <a:rPr lang="en-US" altLang="ja-JP" sz="1600" b="1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For all type = 200 time x </a:t>
            </a:r>
            <a:r>
              <a:rPr lang="en-US" altLang="ja-JP" sz="1600" b="1">
                <a:solidFill>
                  <a:srgbClr val="FF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3</a:t>
            </a:r>
            <a:r>
              <a:rPr lang="en-US" altLang="ja-JP" sz="1600" b="1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= 600 time</a:t>
            </a:r>
            <a:endParaRPr lang="en-US" altLang="ja-JP" sz="1600" b="1" dirty="0">
              <a:solidFill>
                <a:srgbClr val="000000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eaLnBrk="0" hangingPunct="0">
              <a:defRPr/>
            </a:pPr>
            <a:r>
              <a:rPr lang="en-US" altLang="ja-JP" sz="1600" b="1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ja-JP" sz="1600" b="1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Take time: 600 time x 0.7 min = 420min</a:t>
            </a:r>
            <a:endParaRPr lang="en-US" altLang="ja-JP" sz="1600" b="1" dirty="0">
              <a:solidFill>
                <a:srgbClr val="000000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Rectangle 59">
            <a:extLst>
              <a:ext uri="{FF2B5EF4-FFF2-40B4-BE49-F238E27FC236}">
                <a16:creationId xmlns="" xmlns:a16="http://schemas.microsoft.com/office/drawing/2014/main" id="{01F715B9-3734-440E-A34F-114077103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058" y="76201"/>
            <a:ext cx="871331" cy="271155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vi-VN" sz="1400" b="1">
                <a:solidFill>
                  <a:srgbClr val="FFFFFF"/>
                </a:solidFill>
              </a:rPr>
              <a:t>1/1</a:t>
            </a:r>
            <a:endParaRPr lang="en-US" altLang="vi-VN" sz="1400" b="1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739" y="5045123"/>
            <a:ext cx="422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Take time to execute for each material type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4556176" y="5658774"/>
            <a:ext cx="4601048" cy="118753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 marL="2857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  <a:defRPr/>
            </a:pPr>
            <a:r>
              <a:rPr lang="en-US" altLang="ja-JP" sz="1600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Execution no. time: ~ 200 time </a:t>
            </a:r>
          </a:p>
          <a:p>
            <a:pPr marL="171450" indent="-171450">
              <a:buFont typeface="Wingdings" panose="05000000000000000000" pitchFamily="2" charset="2"/>
              <a:buChar char="v"/>
              <a:defRPr/>
            </a:pPr>
            <a:r>
              <a:rPr lang="en-US" altLang="ja-JP" sz="1600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For all type = 200 time x </a:t>
            </a:r>
            <a:r>
              <a:rPr lang="en-US" altLang="ja-JP" sz="1600">
                <a:solidFill>
                  <a:srgbClr val="0000CC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1 </a:t>
            </a:r>
            <a:r>
              <a:rPr lang="en-US" altLang="ja-JP" sz="1600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= 200 time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altLang="ja-JP" sz="1600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Take time: 200 time x 0.7 min = 140 min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altLang="ja-JP" sz="1600">
                <a:solidFill>
                  <a:srgbClr val="000000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Save time: 280 min/month = 56h/y</a:t>
            </a:r>
            <a:endParaRPr lang="en-US" altLang="ja-JP" sz="1600" dirty="0">
              <a:solidFill>
                <a:srgbClr val="000000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1">
            <a:extLst>
              <a:ext uri="{FF2B5EF4-FFF2-40B4-BE49-F238E27FC236}">
                <a16:creationId xmlns="" xmlns:a16="http://schemas.microsoft.com/office/drawing/2014/main" id="{532DBCAB-3210-4C6D-A5E1-C1B55BCC45BC}"/>
              </a:ext>
            </a:extLst>
          </p:cNvPr>
          <p:cNvGrpSpPr/>
          <p:nvPr/>
        </p:nvGrpSpPr>
        <p:grpSpPr>
          <a:xfrm>
            <a:off x="85255" y="950678"/>
            <a:ext cx="8934063" cy="321492"/>
            <a:chOff x="2132004" y="961572"/>
            <a:chExt cx="6896755" cy="274320"/>
          </a:xfrm>
        </p:grpSpPr>
        <p:sp>
          <p:nvSpPr>
            <p:cNvPr id="46" name="AutoShape 6">
              <a:extLst>
                <a:ext uri="{FF2B5EF4-FFF2-40B4-BE49-F238E27FC236}">
                  <a16:creationId xmlns="" xmlns:a16="http://schemas.microsoft.com/office/drawing/2014/main" id="{726F5DED-D3ED-4958-ABF1-27E15E377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004" y="962132"/>
              <a:ext cx="2128666" cy="2737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1" lang="en-US" altLang="ja-JP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+mj-lt"/>
                  <a:sym typeface="Wingdings" pitchFamily="2" charset="2"/>
                </a:rPr>
                <a:t>Developer</a:t>
              </a:r>
              <a:r>
                <a:rPr kumimoji="1" lang="en-US" altLang="ja-JP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+mj-lt"/>
                  <a:sym typeface="Wingdings" pitchFamily="2" charset="2"/>
                </a:rPr>
                <a:t>: SAP team</a:t>
              </a:r>
              <a:endParaRPr kumimoji="1" lang="en-US" altLang="ja-JP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sym typeface="Wingdings" pitchFamily="2" charset="2"/>
              </a:endParaRPr>
            </a:p>
          </p:txBody>
        </p:sp>
        <p:sp>
          <p:nvSpPr>
            <p:cNvPr id="47" name="AutoShape 6">
              <a:extLst>
                <a:ext uri="{FF2B5EF4-FFF2-40B4-BE49-F238E27FC236}">
                  <a16:creationId xmlns="" xmlns:a16="http://schemas.microsoft.com/office/drawing/2014/main" id="{0C78137D-0531-4743-AB2C-1BE4DB87A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855" y="962132"/>
              <a:ext cx="932118" cy="2737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1" lang="en-US" altLang="ja-JP" dirty="0" err="1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+mj-lt"/>
                  <a:sym typeface="Wingdings" pitchFamily="2" charset="2"/>
                </a:rPr>
                <a:t>Expn</a:t>
              </a:r>
              <a:r>
                <a:rPr kumimoji="1" lang="en-US" altLang="ja-JP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+mj-lt"/>
                  <a:sym typeface="Wingdings" pitchFamily="2" charset="2"/>
                </a:rPr>
                <a:t>: 0</a:t>
              </a:r>
            </a:p>
          </p:txBody>
        </p:sp>
        <p:sp>
          <p:nvSpPr>
            <p:cNvPr id="48" name="AutoShape 6">
              <a:extLst>
                <a:ext uri="{FF2B5EF4-FFF2-40B4-BE49-F238E27FC236}">
                  <a16:creationId xmlns="" xmlns:a16="http://schemas.microsoft.com/office/drawing/2014/main" id="{CFD14225-A6AE-41CB-AA6C-738763EA7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7028" y="961572"/>
              <a:ext cx="2281731" cy="27350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ct val="20000"/>
                </a:spcBef>
              </a:pPr>
              <a:r>
                <a:rPr lang="en-US" altLang="ja-JP" sz="1500" b="1">
                  <a:solidFill>
                    <a:srgbClr val="00CC00"/>
                  </a:solidFill>
                  <a:latin typeface="+mj-lt"/>
                  <a:cs typeface="Arial" panose="020B0604020202020204" pitchFamily="34" charset="0"/>
                </a:rPr>
                <a:t>Save time: 56h/y</a:t>
              </a:r>
              <a:endParaRPr lang="en-US" altLang="ja-JP" sz="1500" b="1" dirty="0">
                <a:solidFill>
                  <a:srgbClr val="00CC0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49" name="AutoShape 6">
            <a:extLst>
              <a:ext uri="{FF2B5EF4-FFF2-40B4-BE49-F238E27FC236}">
                <a16:creationId xmlns="" xmlns:a16="http://schemas.microsoft.com/office/drawing/2014/main" id="{1936A15E-1922-4476-A60F-52A3CA957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302" y="950678"/>
            <a:ext cx="1823915" cy="32149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ja-JP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sym typeface="Wingdings" pitchFamily="2" charset="2"/>
              </a:rPr>
              <a:t>Apply</a:t>
            </a:r>
            <a:r>
              <a:rPr kumimoji="1" lang="en-US" altLang="ja-JP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sym typeface="Wingdings" pitchFamily="2" charset="2"/>
              </a:rPr>
              <a:t>: Apr.2022</a:t>
            </a:r>
            <a:endParaRPr kumimoji="1" lang="en-US" altLang="ja-JP" dirty="0"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lt"/>
              <a:sym typeface="Wingdings" pitchFamily="2" charset="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F13601B-8C14-44A7-8018-84EA8C89A62A}"/>
              </a:ext>
            </a:extLst>
          </p:cNvPr>
          <p:cNvGrpSpPr/>
          <p:nvPr/>
        </p:nvGrpSpPr>
        <p:grpSpPr>
          <a:xfrm>
            <a:off x="303974" y="2192506"/>
            <a:ext cx="3800813" cy="2689908"/>
            <a:chOff x="394404" y="1696021"/>
            <a:chExt cx="3800813" cy="2689908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4A82A7F5-F692-49C2-ABD5-9494A1320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404" y="1759726"/>
              <a:ext cx="3751719" cy="2626203"/>
            </a:xfrm>
            <a:prstGeom prst="rect">
              <a:avLst/>
            </a:prstGeom>
          </p:spPr>
        </p:pic>
        <p:sp>
          <p:nvSpPr>
            <p:cNvPr id="11" name="Speech Bubble: Rectangle with Corners Rounded 10">
              <a:extLst>
                <a:ext uri="{FF2B5EF4-FFF2-40B4-BE49-F238E27FC236}">
                  <a16:creationId xmlns="" xmlns:a16="http://schemas.microsoft.com/office/drawing/2014/main" id="{39B92CEE-A6AF-40B1-92C6-5D1963A0E552}"/>
                </a:ext>
              </a:extLst>
            </p:cNvPr>
            <p:cNvSpPr/>
            <p:nvPr/>
          </p:nvSpPr>
          <p:spPr>
            <a:xfrm>
              <a:off x="2384068" y="1696021"/>
              <a:ext cx="1811149" cy="750844"/>
            </a:xfrm>
            <a:prstGeom prst="wedgeRoundRectCallout">
              <a:avLst>
                <a:gd name="adj1" fmla="val -21821"/>
                <a:gd name="adj2" fmla="val 108454"/>
                <a:gd name="adj3" fmla="val 16667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en-US" sz="1200"/>
                <a:t>Input each material type each time </a:t>
              </a:r>
              <a:r>
                <a:rPr kumimoji="1" lang="en-US" sz="1200">
                  <a:sym typeface="Wingdings" panose="05000000000000000000" pitchFamily="2" charset="2"/>
                </a:rPr>
                <a:t> 3 type = 3 execution time</a:t>
              </a:r>
              <a:endParaRPr kumimoji="1" lang="en-US" sz="120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05C56ED9-5D7A-487D-B641-553CBFE2FFE0}"/>
                </a:ext>
              </a:extLst>
            </p:cNvPr>
            <p:cNvSpPr/>
            <p:nvPr/>
          </p:nvSpPr>
          <p:spPr>
            <a:xfrm>
              <a:off x="503853" y="2680062"/>
              <a:ext cx="3561418" cy="206587"/>
            </a:xfrm>
            <a:prstGeom prst="roundRect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DD51538-F146-4115-B561-B3F824D87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540" y="2283413"/>
            <a:ext cx="3517664" cy="2599001"/>
          </a:xfrm>
          <a:prstGeom prst="rect">
            <a:avLst/>
          </a:prstGeom>
        </p:spPr>
      </p:pic>
      <p:sp>
        <p:nvSpPr>
          <p:cNvPr id="55" name="Speech Bubble: Rectangle with Corners Rounded 54">
            <a:extLst>
              <a:ext uri="{FF2B5EF4-FFF2-40B4-BE49-F238E27FC236}">
                <a16:creationId xmlns="" xmlns:a16="http://schemas.microsoft.com/office/drawing/2014/main" id="{ED00E18C-4289-4566-A487-443D001FBCAA}"/>
              </a:ext>
            </a:extLst>
          </p:cNvPr>
          <p:cNvSpPr/>
          <p:nvPr/>
        </p:nvSpPr>
        <p:spPr>
          <a:xfrm>
            <a:off x="6638075" y="2542426"/>
            <a:ext cx="1811149" cy="400924"/>
          </a:xfrm>
          <a:prstGeom prst="wedgeRoundRectCallout">
            <a:avLst>
              <a:gd name="adj1" fmla="val -31610"/>
              <a:gd name="adj2" fmla="val 115436"/>
              <a:gd name="adj3" fmla="val 16667"/>
            </a:avLst>
          </a:prstGeom>
          <a:ln w="19050"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sz="1200">
                <a:solidFill>
                  <a:srgbClr val="0000CC"/>
                </a:solidFill>
              </a:rPr>
              <a:t>Input all material type one time</a:t>
            </a:r>
            <a:endParaRPr kumimoji="1" lang="en-US" sz="1200" dirty="0">
              <a:solidFill>
                <a:srgbClr val="0000CC"/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01DD11E3-2319-4F90-BA04-07526A25D669}"/>
              </a:ext>
            </a:extLst>
          </p:cNvPr>
          <p:cNvSpPr/>
          <p:nvPr/>
        </p:nvSpPr>
        <p:spPr>
          <a:xfrm>
            <a:off x="4921520" y="3202363"/>
            <a:ext cx="3517664" cy="143446"/>
          </a:xfrm>
          <a:prstGeom prst="round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581CAC3-A3BC-43B6-B3CB-5681C288ED2F}"/>
              </a:ext>
            </a:extLst>
          </p:cNvPr>
          <p:cNvSpPr txBox="1"/>
          <p:nvPr/>
        </p:nvSpPr>
        <p:spPr>
          <a:xfrm>
            <a:off x="4581482" y="5063971"/>
            <a:ext cx="446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Reduce time to execute for all material type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4ECF2D87-A8C3-4E80-A9C6-1F78F295A70A}"/>
              </a:ext>
            </a:extLst>
          </p:cNvPr>
          <p:cNvSpPr txBox="1"/>
          <p:nvPr/>
        </p:nvSpPr>
        <p:spPr>
          <a:xfrm>
            <a:off x="307421" y="1812378"/>
            <a:ext cx="422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~ 900 storage location in SAP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7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BDDB3853-02C1-4803-A11E-2764F535388E}"/>
              </a:ext>
            </a:extLst>
          </p:cNvPr>
          <p:cNvGrpSpPr/>
          <p:nvPr/>
        </p:nvGrpSpPr>
        <p:grpSpPr>
          <a:xfrm>
            <a:off x="7648571" y="3124200"/>
            <a:ext cx="1190629" cy="941716"/>
            <a:chOff x="8079365" y="3311055"/>
            <a:chExt cx="1190629" cy="941716"/>
          </a:xfrm>
        </p:grpSpPr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A51D70B0-66AE-4868-A06E-1AC28FF12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0833" r="80752" b="2"/>
            <a:stretch/>
          </p:blipFill>
          <p:spPr>
            <a:xfrm>
              <a:off x="8269788" y="3311055"/>
              <a:ext cx="875653" cy="941716"/>
            </a:xfrm>
            <a:prstGeom prst="rect">
              <a:avLst/>
            </a:prstGeom>
          </p:spPr>
        </p:pic>
        <p:sp>
          <p:nvSpPr>
            <p:cNvPr id="63" name="Multiplication Sign 62">
              <a:extLst>
                <a:ext uri="{FF2B5EF4-FFF2-40B4-BE49-F238E27FC236}">
                  <a16:creationId xmlns="" xmlns:a16="http://schemas.microsoft.com/office/drawing/2014/main" id="{45B0C7B4-671C-4C7C-89C6-43ABF19BE83B}"/>
                </a:ext>
              </a:extLst>
            </p:cNvPr>
            <p:cNvSpPr/>
            <p:nvPr/>
          </p:nvSpPr>
          <p:spPr>
            <a:xfrm>
              <a:off x="8079365" y="3363683"/>
              <a:ext cx="1190629" cy="856417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65818" y="1507240"/>
            <a:ext cx="4353782" cy="436843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89755" y="1315893"/>
            <a:ext cx="2305050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◆ 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Before</a:t>
            </a:r>
          </a:p>
        </p:txBody>
      </p:sp>
      <p:sp>
        <p:nvSpPr>
          <p:cNvPr id="66" name="AutoShape 3"/>
          <p:cNvSpPr>
            <a:spLocks noChangeArrowheads="1"/>
          </p:cNvSpPr>
          <p:nvPr/>
        </p:nvSpPr>
        <p:spPr bwMode="auto">
          <a:xfrm>
            <a:off x="4514850" y="1507240"/>
            <a:ext cx="4576516" cy="436208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1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</p:txBody>
      </p:sp>
      <p:sp>
        <p:nvSpPr>
          <p:cNvPr id="67" name="Text Box 5"/>
          <p:cNvSpPr txBox="1">
            <a:spLocks noChangeArrowheads="1"/>
          </p:cNvSpPr>
          <p:nvPr/>
        </p:nvSpPr>
        <p:spPr bwMode="auto">
          <a:xfrm>
            <a:off x="5619750" y="1315893"/>
            <a:ext cx="2305050" cy="42545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◆ 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34" charset="-128"/>
                <a:ea typeface="ＭＳ Ｐゴシック" panose="020B0600070205080204" pitchFamily="34" charset="-128"/>
                <a:cs typeface="+mn-cs"/>
              </a:rPr>
              <a:t>After 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ＭＳ Ｐゴシック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="" xmlns:a16="http://schemas.microsoft.com/office/drawing/2014/main" id="{24F448CC-D4E4-45EB-80CE-517B98014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14" y="36562"/>
            <a:ext cx="9094680" cy="424529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>
              <a:lnSpc>
                <a:spcPct val="90000"/>
              </a:lnSpc>
              <a:defRPr sz="2000" b="1" cap="all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GB" altLang="ja-JP" dirty="0"/>
              <a:t>REDUCE service FEE</a:t>
            </a:r>
            <a:endParaRPr lang="en-US" altLang="ja-JP" dirty="0"/>
          </a:p>
        </p:txBody>
      </p:sp>
      <p:sp>
        <p:nvSpPr>
          <p:cNvPr id="28" name="Rectangle 59">
            <a:extLst>
              <a:ext uri="{FF2B5EF4-FFF2-40B4-BE49-F238E27FC236}">
                <a16:creationId xmlns="" xmlns:a16="http://schemas.microsoft.com/office/drawing/2014/main" id="{BBF089B9-2930-43E5-83A7-194936EA6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058" y="123641"/>
            <a:ext cx="871330" cy="271154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vi-V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36DBE4A1-866C-49A8-9353-B76723AEE257}"/>
              </a:ext>
            </a:extLst>
          </p:cNvPr>
          <p:cNvGrpSpPr/>
          <p:nvPr/>
        </p:nvGrpSpPr>
        <p:grpSpPr>
          <a:xfrm>
            <a:off x="35368" y="501724"/>
            <a:ext cx="9055998" cy="751685"/>
            <a:chOff x="35368" y="501724"/>
            <a:chExt cx="9055998" cy="751685"/>
          </a:xfrm>
        </p:grpSpPr>
        <p:sp>
          <p:nvSpPr>
            <p:cNvPr id="30" name="Rectangle 4">
              <a:extLst>
                <a:ext uri="{FF2B5EF4-FFF2-40B4-BE49-F238E27FC236}">
                  <a16:creationId xmlns="" xmlns:a16="http://schemas.microsoft.com/office/drawing/2014/main" id="{D1BE9111-122F-4DED-9684-AE6CC333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8" y="501724"/>
              <a:ext cx="9055998" cy="390641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50000">
                  <a:schemeClr val="bg1"/>
                </a:gs>
                <a:gs pos="100000">
                  <a:srgbClr val="FFFF99"/>
                </a:gs>
              </a:gsLst>
              <a:lin ang="27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itchFamily="2" charset="2"/>
                <a:buChar char="Ø"/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itchFamily="2" charset="2"/>
                <a:buChar char="Ø"/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itchFamily="2" charset="2"/>
                <a:buChar char="Ø"/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itchFamily="2" charset="2"/>
                <a:buChar char="Ø"/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lvl="0">
                <a:spcBef>
                  <a:spcPct val="20000"/>
                </a:spcBef>
                <a:defRPr/>
              </a:pPr>
              <a:r>
                <a:rPr lang="en-GB" altLang="ja-JP" sz="14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software using for work from home</a:t>
              </a:r>
              <a:endParaRPr lang="en-US" altLang="ja-JP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AutoShape 6">
              <a:extLst>
                <a:ext uri="{FF2B5EF4-FFF2-40B4-BE49-F238E27FC236}">
                  <a16:creationId xmlns="" xmlns:a16="http://schemas.microsoft.com/office/drawing/2014/main" id="{3DFFE878-8B48-4DD7-AEF4-59028ACD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596" y="932872"/>
              <a:ext cx="2886770" cy="320537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ct val="20000"/>
                </a:spcBef>
              </a:pPr>
              <a:r>
                <a:rPr kumimoji="1" lang="en-US" altLang="ja-JP" sz="1400" b="1" dirty="0">
                  <a:solidFill>
                    <a:srgbClr val="00CC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Save time: </a:t>
              </a:r>
              <a:r>
                <a:rPr kumimoji="1" lang="en-US" sz="1400" b="1" dirty="0">
                  <a:solidFill>
                    <a:srgbClr val="00CC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1.376USD/month</a:t>
              </a:r>
              <a:endParaRPr kumimoji="1" lang="en-US" altLang="ja-JP" sz="1400" b="1" dirty="0">
                <a:solidFill>
                  <a:srgbClr val="00CC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D2971AB2-5E9C-422A-8400-1B5B994378F1}"/>
              </a:ext>
            </a:extLst>
          </p:cNvPr>
          <p:cNvGrpSpPr/>
          <p:nvPr/>
        </p:nvGrpSpPr>
        <p:grpSpPr>
          <a:xfrm>
            <a:off x="52634" y="931825"/>
            <a:ext cx="6119566" cy="321492"/>
            <a:chOff x="52634" y="931825"/>
            <a:chExt cx="6119566" cy="321492"/>
          </a:xfrm>
        </p:grpSpPr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C8133AD9-6215-4C85-9D5A-01B2F741D097}"/>
                </a:ext>
              </a:extLst>
            </p:cNvPr>
            <p:cNvGrpSpPr/>
            <p:nvPr/>
          </p:nvGrpSpPr>
          <p:grpSpPr>
            <a:xfrm>
              <a:off x="52634" y="931825"/>
              <a:ext cx="6119566" cy="321492"/>
              <a:chOff x="2107078" y="961572"/>
              <a:chExt cx="4676487" cy="274320"/>
            </a:xfrm>
          </p:grpSpPr>
          <p:sp>
            <p:nvSpPr>
              <p:cNvPr id="35" name="AutoShape 6">
                <a:extLst>
                  <a:ext uri="{FF2B5EF4-FFF2-40B4-BE49-F238E27FC236}">
                    <a16:creationId xmlns="" xmlns:a16="http://schemas.microsoft.com/office/drawing/2014/main" id="{FDD94327-B22E-4436-AD16-9525F6A14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078" y="962132"/>
                <a:ext cx="1856644" cy="273760"/>
              </a:xfrm>
              <a:prstGeom prst="roundRect">
                <a:avLst>
                  <a:gd name="adj" fmla="val 16667"/>
                </a:avLst>
              </a:prstGeom>
              <a:solidFill>
                <a:srgbClr val="FFFF99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kumimoji="1" lang="en-US" altLang="ja-JP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sym typeface="Wingdings" pitchFamily="2" charset="2"/>
                  </a:rPr>
                  <a:t>Developer: Vu Duc Chinh</a:t>
                </a:r>
              </a:p>
            </p:txBody>
          </p:sp>
          <p:sp>
            <p:nvSpPr>
              <p:cNvPr id="36" name="AutoShape 6">
                <a:extLst>
                  <a:ext uri="{FF2B5EF4-FFF2-40B4-BE49-F238E27FC236}">
                    <a16:creationId xmlns="" xmlns:a16="http://schemas.microsoft.com/office/drawing/2014/main" id="{3D52AFA4-2DFB-4335-9C07-F900E9BF4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5851" y="961572"/>
                <a:ext cx="1037714" cy="274320"/>
              </a:xfrm>
              <a:prstGeom prst="roundRect">
                <a:avLst>
                  <a:gd name="adj" fmla="val 16667"/>
                </a:avLst>
              </a:prstGeom>
              <a:solidFill>
                <a:srgbClr val="FFFF99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kumimoji="1" lang="en-US" altLang="ja-JP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sym typeface="Wingdings" pitchFamily="2" charset="2"/>
                  </a:rPr>
                  <a:t>Expense: 0 </a:t>
                </a:r>
                <a:endParaRPr kumimoji="1" lang="en-US" altLang="ja-JP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sym typeface="Wingdings" pitchFamily="2" charset="2"/>
                </a:endParaRPr>
              </a:p>
            </p:txBody>
          </p:sp>
        </p:grpSp>
        <p:sp>
          <p:nvSpPr>
            <p:cNvPr id="34" name="AutoShape 6">
              <a:extLst>
                <a:ext uri="{FF2B5EF4-FFF2-40B4-BE49-F238E27FC236}">
                  <a16:creationId xmlns="" xmlns:a16="http://schemas.microsoft.com/office/drawing/2014/main" id="{C232D8DC-F5DD-47AD-9480-76E3E69B3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1" y="931825"/>
              <a:ext cx="2267269" cy="321492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Apply: </a:t>
              </a:r>
              <a:r>
                <a:rPr kumimoji="1" lang="en-US" altLang="ja-JP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  <a:ea typeface="ＭＳ Ｐゴシック" panose="020B0600070205080204" pitchFamily="34" charset="-128"/>
                  <a:sym typeface="Wingdings" pitchFamily="2" charset="2"/>
                </a:rPr>
                <a:t>Apr </a:t>
              </a:r>
              <a:r>
                <a:rPr kumimoji="1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  <a:sym typeface="Wingdings" pitchFamily="2" charset="2"/>
                </a:rPr>
                <a:t>2022</a:t>
              </a:r>
            </a:p>
          </p:txBody>
        </p:sp>
      </p:grpSp>
      <p:sp>
        <p:nvSpPr>
          <p:cNvPr id="37" name="AutoShape 6">
            <a:extLst>
              <a:ext uri="{FF2B5EF4-FFF2-40B4-BE49-F238E27FC236}">
                <a16:creationId xmlns="" xmlns:a16="http://schemas.microsoft.com/office/drawing/2014/main" id="{64C40A28-EFA3-4E2A-B217-FE9014729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2952" y="5948339"/>
            <a:ext cx="4552950" cy="8096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 marL="2857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1717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Save: </a:t>
            </a:r>
            <a:r>
              <a:rPr lang="en-US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1.376USD/month</a:t>
            </a:r>
            <a:endParaRPr lang="en-US" sz="2000" dirty="0">
              <a:solidFill>
                <a:srgbClr val="1717F7"/>
              </a:solidFill>
            </a:endParaRPr>
          </a:p>
        </p:txBody>
      </p:sp>
      <p:sp>
        <p:nvSpPr>
          <p:cNvPr id="38" name="AutoShape 6">
            <a:extLst>
              <a:ext uri="{FF2B5EF4-FFF2-40B4-BE49-F238E27FC236}">
                <a16:creationId xmlns="" xmlns:a16="http://schemas.microsoft.com/office/drawing/2014/main" id="{CF0156AE-873F-4EBD-899D-FFC3784FE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1" y="5958591"/>
            <a:ext cx="4343399" cy="823209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Lost: </a:t>
            </a:r>
            <a:r>
              <a:rPr lang="en-US" altLang="ja-JP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1.376USD/month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DC75BD1-5C3C-43A5-A8A6-2E237D988704}"/>
              </a:ext>
            </a:extLst>
          </p:cNvPr>
          <p:cNvSpPr/>
          <p:nvPr/>
        </p:nvSpPr>
        <p:spPr>
          <a:xfrm>
            <a:off x="160633" y="5065009"/>
            <a:ext cx="4193082" cy="5816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5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Expense :</a:t>
            </a:r>
            <a:r>
              <a:rPr kumimoji="0" lang="en-US" altLang="ja-JP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16 $ x 86 pcs</a:t>
            </a:r>
            <a:r>
              <a:rPr kumimoji="0" lang="en-US" altLang="ja-JP" sz="15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=1.376  USD/month</a:t>
            </a:r>
            <a:endParaRPr lang="en-US" sz="1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E46E60FE-8D0D-449A-9A1C-A985C6DB7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14" b="-6560"/>
          <a:stretch/>
        </p:blipFill>
        <p:spPr>
          <a:xfrm>
            <a:off x="5142329" y="3195436"/>
            <a:ext cx="875653" cy="95393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D39A5B6F-08A9-425F-A2DC-753D274677CD}"/>
              </a:ext>
            </a:extLst>
          </p:cNvPr>
          <p:cNvSpPr/>
          <p:nvPr/>
        </p:nvSpPr>
        <p:spPr>
          <a:xfrm>
            <a:off x="6204596" y="1917298"/>
            <a:ext cx="1247182" cy="495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WFH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0264B5B7-CE5C-40A4-AC2E-50B3478E0479}"/>
              </a:ext>
            </a:extLst>
          </p:cNvPr>
          <p:cNvCxnSpPr>
            <a:stCxn id="52" idx="2"/>
          </p:cNvCxnSpPr>
          <p:nvPr/>
        </p:nvCxnSpPr>
        <p:spPr>
          <a:xfrm>
            <a:off x="6828187" y="2412443"/>
            <a:ext cx="0" cy="506729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63EDDCFB-D64D-4DC8-89A2-9BDFB6BD23D5}"/>
              </a:ext>
            </a:extLst>
          </p:cNvPr>
          <p:cNvCxnSpPr>
            <a:cxnSpLocks/>
          </p:cNvCxnSpPr>
          <p:nvPr/>
        </p:nvCxnSpPr>
        <p:spPr>
          <a:xfrm>
            <a:off x="5525361" y="2920728"/>
            <a:ext cx="2685577" cy="0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ACE20B0-14B7-452F-8B4D-740ABE3CC4AB}"/>
              </a:ext>
            </a:extLst>
          </p:cNvPr>
          <p:cNvCxnSpPr/>
          <p:nvPr/>
        </p:nvCxnSpPr>
        <p:spPr>
          <a:xfrm>
            <a:off x="5533055" y="2921165"/>
            <a:ext cx="0" cy="346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7CE0AF24-33D9-48B1-AB50-931DFB06FC9F}"/>
              </a:ext>
            </a:extLst>
          </p:cNvPr>
          <p:cNvCxnSpPr/>
          <p:nvPr/>
        </p:nvCxnSpPr>
        <p:spPr>
          <a:xfrm>
            <a:off x="8220269" y="2911834"/>
            <a:ext cx="0" cy="346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CBCC7EA5-CEBE-4640-94C3-022CB6917781}"/>
              </a:ext>
            </a:extLst>
          </p:cNvPr>
          <p:cNvSpPr/>
          <p:nvPr/>
        </p:nvSpPr>
        <p:spPr>
          <a:xfrm>
            <a:off x="6348023" y="2644481"/>
            <a:ext cx="1075763" cy="236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Uninstall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980E72F1-0E3B-4654-97C2-D4F036AFF94E}"/>
              </a:ext>
            </a:extLst>
          </p:cNvPr>
          <p:cNvSpPr/>
          <p:nvPr/>
        </p:nvSpPr>
        <p:spPr>
          <a:xfrm>
            <a:off x="4814267" y="4617454"/>
            <a:ext cx="1479898" cy="3355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0 $/PC/Month</a:t>
            </a:r>
          </a:p>
        </p:txBody>
      </p:sp>
      <p:sp>
        <p:nvSpPr>
          <p:cNvPr id="60" name="Multiplication Sign 59">
            <a:extLst>
              <a:ext uri="{FF2B5EF4-FFF2-40B4-BE49-F238E27FC236}">
                <a16:creationId xmlns="" xmlns:a16="http://schemas.microsoft.com/office/drawing/2014/main" id="{44E3DCBF-D8A1-4604-BED1-0C7A1C2A1385}"/>
              </a:ext>
            </a:extLst>
          </p:cNvPr>
          <p:cNvSpPr/>
          <p:nvPr/>
        </p:nvSpPr>
        <p:spPr>
          <a:xfrm>
            <a:off x="4977254" y="3232525"/>
            <a:ext cx="1190629" cy="8564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5BE86128-24F1-4E7E-8A09-53355B80873F}"/>
              </a:ext>
            </a:extLst>
          </p:cNvPr>
          <p:cNvSpPr/>
          <p:nvPr/>
        </p:nvSpPr>
        <p:spPr>
          <a:xfrm>
            <a:off x="4800600" y="5089575"/>
            <a:ext cx="4197518" cy="5873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500" dirty="0">
                <a:solidFill>
                  <a:srgbClr val="1717F7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Expense :</a:t>
            </a:r>
            <a:r>
              <a:rPr kumimoji="0" lang="en-US" altLang="ja-JP" sz="1500" b="0" i="0" u="none" strike="noStrike" kern="1200" cap="none" spc="0" normalizeH="0" baseline="0" noProof="0" dirty="0">
                <a:ln>
                  <a:noFill/>
                </a:ln>
                <a:solidFill>
                  <a:srgbClr val="1717F7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0 </a:t>
            </a:r>
            <a:r>
              <a:rPr kumimoji="0" lang="en-US" altLang="ja-JP" sz="1500" b="0" i="0" u="none" strike="noStrike" kern="1200" cap="none" spc="0" normalizeH="0" noProof="0" dirty="0">
                <a:ln>
                  <a:noFill/>
                </a:ln>
                <a:solidFill>
                  <a:srgbClr val="1717F7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USD/month</a:t>
            </a:r>
            <a:endParaRPr lang="en-US" sz="1500" dirty="0">
              <a:solidFill>
                <a:srgbClr val="1717F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Multiplication Sign 63">
            <a:extLst>
              <a:ext uri="{FF2B5EF4-FFF2-40B4-BE49-F238E27FC236}">
                <a16:creationId xmlns="" xmlns:a16="http://schemas.microsoft.com/office/drawing/2014/main" id="{31BE0796-D298-40FD-950E-FEB13050CBC6}"/>
              </a:ext>
            </a:extLst>
          </p:cNvPr>
          <p:cNvSpPr/>
          <p:nvPr/>
        </p:nvSpPr>
        <p:spPr>
          <a:xfrm>
            <a:off x="6239129" y="1721053"/>
            <a:ext cx="1190629" cy="8564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89429986-18AF-47FD-A994-72D7A9F12A53}"/>
              </a:ext>
            </a:extLst>
          </p:cNvPr>
          <p:cNvSpPr/>
          <p:nvPr/>
        </p:nvSpPr>
        <p:spPr>
          <a:xfrm>
            <a:off x="7180089" y="4617454"/>
            <a:ext cx="1506711" cy="3355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0 $/PC/Month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="" xmlns:a16="http://schemas.microsoft.com/office/drawing/2014/main" id="{062EB295-D10F-4B22-94D8-C0203DE2E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833" r="80752" b="2"/>
          <a:stretch/>
        </p:blipFill>
        <p:spPr>
          <a:xfrm>
            <a:off x="3188298" y="3124200"/>
            <a:ext cx="875653" cy="9417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49D95BC4-353E-49A3-8ABE-F78B92FBF6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14" b="-6560"/>
          <a:stretch/>
        </p:blipFill>
        <p:spPr>
          <a:xfrm>
            <a:off x="491633" y="3195436"/>
            <a:ext cx="875653" cy="95393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468C347A-ACBA-4C3B-8096-45F43668AC4A}"/>
              </a:ext>
            </a:extLst>
          </p:cNvPr>
          <p:cNvSpPr/>
          <p:nvPr/>
        </p:nvSpPr>
        <p:spPr>
          <a:xfrm>
            <a:off x="1553900" y="1917298"/>
            <a:ext cx="1247182" cy="495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WFH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id="{A165603D-3825-4281-91FE-B573C37FB018}"/>
              </a:ext>
            </a:extLst>
          </p:cNvPr>
          <p:cNvCxnSpPr>
            <a:stCxn id="75" idx="2"/>
          </p:cNvCxnSpPr>
          <p:nvPr/>
        </p:nvCxnSpPr>
        <p:spPr>
          <a:xfrm>
            <a:off x="2177491" y="2412443"/>
            <a:ext cx="0" cy="506729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17AAF734-8FE1-41D3-82D6-EEC717C0E039}"/>
              </a:ext>
            </a:extLst>
          </p:cNvPr>
          <p:cNvCxnSpPr>
            <a:cxnSpLocks/>
          </p:cNvCxnSpPr>
          <p:nvPr/>
        </p:nvCxnSpPr>
        <p:spPr>
          <a:xfrm>
            <a:off x="874665" y="2920728"/>
            <a:ext cx="2685577" cy="0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C3E860A6-E574-4BC4-8D0B-DE3AA4AD9CDE}"/>
              </a:ext>
            </a:extLst>
          </p:cNvPr>
          <p:cNvCxnSpPr/>
          <p:nvPr/>
        </p:nvCxnSpPr>
        <p:spPr>
          <a:xfrm>
            <a:off x="882359" y="2921165"/>
            <a:ext cx="0" cy="346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="" xmlns:a16="http://schemas.microsoft.com/office/drawing/2014/main" id="{6325A453-EA75-4D91-9CD0-F53534019F8C}"/>
              </a:ext>
            </a:extLst>
          </p:cNvPr>
          <p:cNvCxnSpPr/>
          <p:nvPr/>
        </p:nvCxnSpPr>
        <p:spPr>
          <a:xfrm>
            <a:off x="3569573" y="2911834"/>
            <a:ext cx="0" cy="346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FDB19D78-444D-47F9-8FC6-F25ECAD0C164}"/>
              </a:ext>
            </a:extLst>
          </p:cNvPr>
          <p:cNvSpPr/>
          <p:nvPr/>
        </p:nvSpPr>
        <p:spPr>
          <a:xfrm>
            <a:off x="1697327" y="2644481"/>
            <a:ext cx="1075763" cy="2362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Install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49689E30-FB0F-4700-BD90-EC1723600F87}"/>
              </a:ext>
            </a:extLst>
          </p:cNvPr>
          <p:cNvSpPr/>
          <p:nvPr/>
        </p:nvSpPr>
        <p:spPr>
          <a:xfrm>
            <a:off x="160633" y="4617454"/>
            <a:ext cx="1471665" cy="3355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8 $/PC/Month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8185E731-2723-4D39-8D3D-9EB73B2BAA5B}"/>
              </a:ext>
            </a:extLst>
          </p:cNvPr>
          <p:cNvSpPr/>
          <p:nvPr/>
        </p:nvSpPr>
        <p:spPr>
          <a:xfrm>
            <a:off x="152400" y="4051532"/>
            <a:ext cx="1479898" cy="5067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Smart Ras soft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 [Connect server]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72835952-B134-4DA8-B407-1FA010854467}"/>
              </a:ext>
            </a:extLst>
          </p:cNvPr>
          <p:cNvSpPr/>
          <p:nvPr/>
        </p:nvSpPr>
        <p:spPr>
          <a:xfrm>
            <a:off x="2618564" y="4617454"/>
            <a:ext cx="1445388" cy="3355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8 $/PC/Month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ECD0358D-FC5E-4FB4-87F9-D543D12CA64C}"/>
              </a:ext>
            </a:extLst>
          </p:cNvPr>
          <p:cNvSpPr/>
          <p:nvPr/>
        </p:nvSpPr>
        <p:spPr>
          <a:xfrm>
            <a:off x="2292602" y="4051532"/>
            <a:ext cx="2006032" cy="5067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G-EDR soft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[Prevent attack outside]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5CE08B5C-D4A7-4265-B52B-D69A146763E6}"/>
              </a:ext>
            </a:extLst>
          </p:cNvPr>
          <p:cNvSpPr/>
          <p:nvPr/>
        </p:nvSpPr>
        <p:spPr>
          <a:xfrm>
            <a:off x="6992086" y="4051532"/>
            <a:ext cx="2006032" cy="5067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G-EDR soft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[Prevent attack outside]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F68C8D1E-C9E3-41FF-83EB-7AFA6F14329B}"/>
              </a:ext>
            </a:extLst>
          </p:cNvPr>
          <p:cNvSpPr/>
          <p:nvPr/>
        </p:nvSpPr>
        <p:spPr>
          <a:xfrm>
            <a:off x="4804690" y="4051532"/>
            <a:ext cx="1479898" cy="5067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Smart Ras soft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 [Connect server]</a:t>
            </a:r>
          </a:p>
        </p:txBody>
      </p:sp>
    </p:spTree>
    <p:extLst>
      <p:ext uri="{BB962C8B-B14F-4D97-AF65-F5344CB8AC3E}">
        <p14:creationId xmlns:p14="http://schemas.microsoft.com/office/powerpoint/2010/main" val="136605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457200"/>
          </a:xfrm>
          <a:solidFill>
            <a:srgbClr val="0033CC"/>
          </a:solidFill>
        </p:spPr>
        <p:txBody>
          <a:bodyPr anchor="ctr" anchorCtr="0">
            <a:noAutofit/>
          </a:bodyPr>
          <a:lstStyle/>
          <a:p>
            <a:r>
              <a:rPr lang="en-GB" sz="20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MORE QR CODE LABEL FOR SHIPMENT STATION</a:t>
            </a:r>
            <a:endParaRPr lang="en-US" sz="2300" b="1" dirty="0">
              <a:solidFill>
                <a:srgbClr val="FFFF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7755" y="801071"/>
            <a:ext cx="8962183" cy="4154912"/>
            <a:chOff x="95838" y="1066800"/>
            <a:chExt cx="8962183" cy="3932466"/>
          </a:xfrm>
        </p:grpSpPr>
        <p:sp>
          <p:nvSpPr>
            <p:cNvPr id="31" name="Rectangle: Rounded Corners 3">
              <a:extLst>
                <a:ext uri="{FF2B5EF4-FFF2-40B4-BE49-F238E27FC236}">
                  <a16:creationId xmlns=""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95838" y="1066800"/>
              <a:ext cx="4438671" cy="3932466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Rectangle: Rounded Corners 3">
              <a:extLst>
                <a:ext uri="{FF2B5EF4-FFF2-40B4-BE49-F238E27FC236}">
                  <a16:creationId xmlns=""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4619350" y="1066800"/>
              <a:ext cx="4438671" cy="3932466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0033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2" name="AutoShape 6"/>
          <p:cNvSpPr>
            <a:spLocks noChangeArrowheads="1"/>
          </p:cNvSpPr>
          <p:nvPr/>
        </p:nvSpPr>
        <p:spPr bwMode="auto">
          <a:xfrm>
            <a:off x="90176" y="5243129"/>
            <a:ext cx="4438671" cy="155774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C00000"/>
            </a:solidFill>
            <a:round/>
            <a:headEnd/>
            <a:tailEnd/>
          </a:ln>
        </p:spPr>
        <p:txBody>
          <a:bodyPr anchor="t" anchorCtr="0"/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400" u="sng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Current Situation </a:t>
            </a:r>
            <a:r>
              <a:rPr lang="en-US" altLang="en-US" sz="1400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</a:p>
          <a:p>
            <a:pPr marL="342900" indent="-342900">
              <a:buFontTx/>
              <a:buAutoNum type="arabicPeriod"/>
            </a:pPr>
            <a:r>
              <a:rPr lang="en-GB" sz="1400" dirty="0" smtClean="0">
                <a:solidFill>
                  <a:prstClr val="black"/>
                </a:solidFill>
              </a:rPr>
              <a:t>Model</a:t>
            </a:r>
            <a:r>
              <a:rPr lang="en-GB" sz="1400" dirty="0">
                <a:solidFill>
                  <a:prstClr val="black"/>
                </a:solidFill>
              </a:rPr>
              <a:t>: All model Sound </a:t>
            </a:r>
            <a:r>
              <a:rPr lang="en-GB" sz="1400" dirty="0" err="1">
                <a:solidFill>
                  <a:prstClr val="black"/>
                </a:solidFill>
              </a:rPr>
              <a:t>Bz</a:t>
            </a:r>
            <a:r>
              <a:rPr lang="en-GB" sz="1400" dirty="0">
                <a:solidFill>
                  <a:prstClr val="black"/>
                </a:solidFill>
              </a:rPr>
              <a:t>: </a:t>
            </a:r>
            <a:r>
              <a:rPr lang="en-US" sz="1400" b="1" dirty="0">
                <a:solidFill>
                  <a:prstClr val="black"/>
                </a:solidFill>
              </a:rPr>
              <a:t>When shipment station: Confirm serial one by one </a:t>
            </a:r>
            <a:r>
              <a:rPr lang="en-US" sz="1400" b="1" dirty="0">
                <a:solidFill>
                  <a:prstClr val="black"/>
                </a:solidFill>
                <a:sym typeface="Wingdings" panose="05000000000000000000" pitchFamily="2" charset="2"/>
              </a:rPr>
              <a:t> Very loss time (250s/box)</a:t>
            </a:r>
          </a:p>
          <a:p>
            <a:r>
              <a:rPr lang="en-US" sz="1400" b="1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AutoShape 6"/>
          <p:cNvSpPr>
            <a:spLocks noChangeArrowheads="1"/>
          </p:cNvSpPr>
          <p:nvPr/>
        </p:nvSpPr>
        <p:spPr bwMode="auto">
          <a:xfrm>
            <a:off x="4619350" y="5243483"/>
            <a:ext cx="4438671" cy="155375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0033CC"/>
            </a:solidFill>
            <a:round/>
            <a:headEnd/>
            <a:tailEnd/>
          </a:ln>
        </p:spPr>
        <p:txBody>
          <a:bodyPr anchor="t" anchorCtr="0"/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400" u="sng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Improvement Point </a:t>
            </a:r>
            <a:r>
              <a:rPr lang="en-US" altLang="en-US" sz="1400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r>
              <a:rPr lang="en-GB" sz="1400" b="1" dirty="0">
                <a:solidFill>
                  <a:srgbClr val="0000FF"/>
                </a:solidFill>
              </a:rPr>
              <a:t>Model: All model Sound </a:t>
            </a:r>
            <a:r>
              <a:rPr lang="en-GB" sz="1400" b="1" dirty="0" err="1">
                <a:solidFill>
                  <a:srgbClr val="0000FF"/>
                </a:solidFill>
              </a:rPr>
              <a:t>Bz</a:t>
            </a:r>
            <a:r>
              <a:rPr lang="en-GB" sz="1400" b="1" dirty="0">
                <a:solidFill>
                  <a:srgbClr val="0000FF"/>
                </a:solidFill>
              </a:rPr>
              <a:t>: </a:t>
            </a:r>
            <a:r>
              <a:rPr lang="en-US" sz="1400" b="1" dirty="0">
                <a:solidFill>
                  <a:srgbClr val="0000FF"/>
                </a:solidFill>
              </a:rPr>
              <a:t>When Shipment Station:</a:t>
            </a:r>
          </a:p>
          <a:p>
            <a:r>
              <a:rPr lang="en-US" sz="1400" b="1" dirty="0">
                <a:solidFill>
                  <a:srgbClr val="0000FF"/>
                </a:solidFill>
              </a:rPr>
              <a:t>Confirm Serial No.by reading QR code only.</a:t>
            </a:r>
          </a:p>
          <a:p>
            <a:r>
              <a:rPr 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sz="14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Save Time</a:t>
            </a:r>
            <a:r>
              <a:rPr 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: </a:t>
            </a:r>
            <a:r>
              <a:rPr lang="en-US" sz="14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245S</a:t>
            </a:r>
            <a:r>
              <a:rPr 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/ box</a:t>
            </a:r>
            <a:endParaRPr lang="en-US" sz="1400" b="1" dirty="0">
              <a:solidFill>
                <a:srgbClr val="0000FF"/>
              </a:solidFill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endParaRPr lang="en-GB" altLang="en-US" sz="1400" kern="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911225">
              <a:spcBef>
                <a:spcPct val="20000"/>
              </a:spcBef>
              <a:defRPr/>
            </a:pPr>
            <a:r>
              <a:rPr lang="en-GB" altLang="en-US" sz="1400" kern="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317732" y="676937"/>
            <a:ext cx="1898716" cy="33813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</a:t>
            </a:r>
            <a:endParaRPr kumimoji="1" lang="en-US" altLang="ja-JP" sz="1600" b="1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851023" y="676937"/>
            <a:ext cx="1898716" cy="338137"/>
          </a:xfrm>
          <a:prstGeom prst="rect">
            <a:avLst/>
          </a:prstGeom>
          <a:solidFill>
            <a:srgbClr val="0033CC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</a:t>
            </a:r>
            <a:endParaRPr kumimoji="1" lang="en-US" altLang="ja-JP" sz="1600" b="1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879" t="1616" r="1055" b="1699"/>
          <a:stretch/>
        </p:blipFill>
        <p:spPr>
          <a:xfrm>
            <a:off x="88280" y="1549688"/>
            <a:ext cx="4278803" cy="274948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6719" y="1062671"/>
            <a:ext cx="4270364" cy="4430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In Shipment </a:t>
            </a:r>
            <a:r>
              <a:rPr lang="en-US" sz="1600" dirty="0" smtClean="0">
                <a:solidFill>
                  <a:prstClr val="white"/>
                </a:solidFill>
              </a:rPr>
              <a:t>Station: Confirm </a:t>
            </a:r>
            <a:r>
              <a:rPr lang="en-US" sz="1600" dirty="0">
                <a:solidFill>
                  <a:prstClr val="white"/>
                </a:solidFill>
              </a:rPr>
              <a:t>Serial No.</a:t>
            </a:r>
          </a:p>
          <a:p>
            <a:pPr algn="ctr"/>
            <a:r>
              <a:rPr lang="en-US" sz="1600" b="1" dirty="0" smtClean="0">
                <a:solidFill>
                  <a:srgbClr val="FFFF00"/>
                </a:solidFill>
              </a:rPr>
              <a:t>One by one scan serial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70833" y="2511787"/>
            <a:ext cx="2427374" cy="16360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9" name="Group 38"/>
          <p:cNvGrpSpPr>
            <a:grpSpLocks/>
          </p:cNvGrpSpPr>
          <p:nvPr/>
        </p:nvGrpSpPr>
        <p:grpSpPr bwMode="auto">
          <a:xfrm rot="452126">
            <a:off x="379639" y="3525787"/>
            <a:ext cx="550007" cy="959279"/>
            <a:chOff x="0" y="0"/>
            <a:chExt cx="581536" cy="751390"/>
          </a:xfrm>
        </p:grpSpPr>
        <p:sp>
          <p:nvSpPr>
            <p:cNvPr id="40" name="AutoShape 682"/>
            <p:cNvSpPr>
              <a:spLocks noChangeArrowheads="1"/>
            </p:cNvSpPr>
            <p:nvPr/>
          </p:nvSpPr>
          <p:spPr bwMode="auto">
            <a:xfrm rot="16200000" flipH="1">
              <a:off x="263308" y="-56875"/>
              <a:ext cx="261353" cy="375103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41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43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1000">
                <a:solidFill>
                  <a:prstClr val="white"/>
                </a:solidFill>
              </a:endParaRPr>
            </a:p>
          </p:txBody>
        </p:sp>
      </p:grpSp>
      <p:sp>
        <p:nvSpPr>
          <p:cNvPr id="50" name="Rectangular Callout 49"/>
          <p:cNvSpPr/>
          <p:nvPr/>
        </p:nvSpPr>
        <p:spPr>
          <a:xfrm>
            <a:off x="458440" y="4340455"/>
            <a:ext cx="3489966" cy="509900"/>
          </a:xfrm>
          <a:prstGeom prst="wedgeRectCallout">
            <a:avLst>
              <a:gd name="adj1" fmla="val -36814"/>
              <a:gd name="adj2" fmla="val -8763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In Shipment Station </a:t>
            </a:r>
            <a:r>
              <a:rPr lang="en-US" sz="1400" b="1" dirty="0" smtClean="0">
                <a:solidFill>
                  <a:srgbClr val="FF0000"/>
                </a:solidFill>
              </a:rPr>
              <a:t>: Confirm </a:t>
            </a:r>
            <a:r>
              <a:rPr lang="en-US" sz="1400" b="1" dirty="0">
                <a:solidFill>
                  <a:srgbClr val="FF0000"/>
                </a:solidFill>
              </a:rPr>
              <a:t>Serial No.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One by one scan </a:t>
            </a:r>
            <a:r>
              <a:rPr lang="en-US" sz="1400" b="1" dirty="0" smtClean="0">
                <a:solidFill>
                  <a:srgbClr val="FF0000"/>
                </a:solidFill>
              </a:rPr>
              <a:t>serial </a:t>
            </a:r>
            <a:r>
              <a:rPr 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Loss time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40722" y="1056616"/>
            <a:ext cx="4360353" cy="421866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In Shipment Station: Confirm Serial No.</a:t>
            </a:r>
          </a:p>
          <a:p>
            <a:pPr algn="ctr"/>
            <a:r>
              <a:rPr lang="en-US" sz="1600" dirty="0">
                <a:solidFill>
                  <a:prstClr val="white"/>
                </a:solidFill>
              </a:rPr>
              <a:t>by reading QR code only.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879" t="1616" r="1055" b="1699"/>
          <a:stretch/>
        </p:blipFill>
        <p:spPr>
          <a:xfrm>
            <a:off x="4674996" y="1576006"/>
            <a:ext cx="4278803" cy="27494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616" y="4015486"/>
            <a:ext cx="2182385" cy="2289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968" y="3942607"/>
            <a:ext cx="322681" cy="24094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736787" y="3909351"/>
            <a:ext cx="411582" cy="321191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rved Left Arrow 48"/>
          <p:cNvSpPr/>
          <p:nvPr/>
        </p:nvSpPr>
        <p:spPr>
          <a:xfrm>
            <a:off x="7197430" y="3419120"/>
            <a:ext cx="186903" cy="667299"/>
          </a:xfrm>
          <a:prstGeom prst="curvedLef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392302" y="3299306"/>
            <a:ext cx="1591995" cy="1015663"/>
            <a:chOff x="8957602" y="3783883"/>
            <a:chExt cx="1591995" cy="1015663"/>
          </a:xfrm>
        </p:grpSpPr>
        <p:sp>
          <p:nvSpPr>
            <p:cNvPr id="56" name="Rectangle 55"/>
            <p:cNvSpPr/>
            <p:nvPr/>
          </p:nvSpPr>
          <p:spPr>
            <a:xfrm>
              <a:off x="9033887" y="3839237"/>
              <a:ext cx="1432891" cy="913365"/>
            </a:xfrm>
            <a:prstGeom prst="rect">
              <a:avLst/>
            </a:prstGeom>
            <a:solidFill>
              <a:srgbClr val="66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957602" y="3783883"/>
              <a:ext cx="159199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200" b="1" cap="none" spc="0" dirty="0" smtClean="0">
                  <a:ln w="0"/>
                  <a:solidFill>
                    <a:srgbClr val="0000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line production: Weight check process will scan one by one serial &amp; link to QR code</a:t>
              </a:r>
              <a:endParaRPr lang="en-US" sz="1200" b="1" cap="none" spc="0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6" name="Rectangular Callout 65"/>
          <p:cNvSpPr/>
          <p:nvPr/>
        </p:nvSpPr>
        <p:spPr>
          <a:xfrm>
            <a:off x="4674996" y="4428705"/>
            <a:ext cx="2792375" cy="423657"/>
          </a:xfrm>
          <a:prstGeom prst="wedgeRectCallout">
            <a:avLst>
              <a:gd name="adj1" fmla="val 34276"/>
              <a:gd name="adj2" fmla="val -112039"/>
            </a:avLst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FF"/>
                </a:solidFill>
              </a:rPr>
              <a:t>In Shipment Station </a:t>
            </a:r>
            <a:r>
              <a:rPr lang="en-US" sz="1400" b="1" dirty="0" smtClean="0">
                <a:solidFill>
                  <a:srgbClr val="0000FF"/>
                </a:solidFill>
              </a:rPr>
              <a:t>: Confirm </a:t>
            </a:r>
            <a:r>
              <a:rPr lang="en-US" sz="1400" b="1" dirty="0">
                <a:solidFill>
                  <a:srgbClr val="0000FF"/>
                </a:solidFill>
              </a:rPr>
              <a:t>Serial </a:t>
            </a:r>
            <a:r>
              <a:rPr lang="en-US" sz="1400" b="1" dirty="0" smtClean="0">
                <a:solidFill>
                  <a:srgbClr val="0000FF"/>
                </a:solidFill>
              </a:rPr>
              <a:t>No. by </a:t>
            </a:r>
            <a:r>
              <a:rPr lang="en-US" sz="1400" b="1" dirty="0">
                <a:solidFill>
                  <a:srgbClr val="0000FF"/>
                </a:solidFill>
              </a:rPr>
              <a:t>reading QR code only.</a:t>
            </a:r>
          </a:p>
        </p:txBody>
      </p:sp>
      <p:grpSp>
        <p:nvGrpSpPr>
          <p:cNvPr id="67" name="Group 66"/>
          <p:cNvGrpSpPr>
            <a:grpSpLocks/>
          </p:cNvGrpSpPr>
          <p:nvPr/>
        </p:nvGrpSpPr>
        <p:grpSpPr bwMode="auto">
          <a:xfrm flipH="1">
            <a:off x="7185370" y="4024088"/>
            <a:ext cx="543127" cy="768481"/>
            <a:chOff x="0" y="-1"/>
            <a:chExt cx="666202" cy="751391"/>
          </a:xfrm>
        </p:grpSpPr>
        <p:sp>
          <p:nvSpPr>
            <p:cNvPr id="72" name="AutoShape 682"/>
            <p:cNvSpPr>
              <a:spLocks noChangeArrowheads="1"/>
            </p:cNvSpPr>
            <p:nvPr/>
          </p:nvSpPr>
          <p:spPr bwMode="auto">
            <a:xfrm rot="16200000" flipH="1">
              <a:off x="305641" y="-99208"/>
              <a:ext cx="261353" cy="459768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4831080" y="6297827"/>
            <a:ext cx="2968616" cy="31487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Detail: Refer slide below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096" y="29273"/>
            <a:ext cx="1051349" cy="381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No.3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27"/>
          <p:cNvSpPr txBox="1">
            <a:spLocks noChangeArrowheads="1"/>
          </p:cNvSpPr>
          <p:nvPr/>
        </p:nvSpPr>
        <p:spPr bwMode="auto">
          <a:xfrm>
            <a:off x="-21269" y="6445"/>
            <a:ext cx="9144000" cy="415498"/>
          </a:xfrm>
          <a:prstGeom prst="rect">
            <a:avLst/>
          </a:prstGeom>
          <a:solidFill>
            <a:srgbClr val="000099"/>
          </a:solidFill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altLang="en-US" sz="2100" dirty="0">
                <a:solidFill>
                  <a:prstClr val="white"/>
                </a:solidFill>
              </a:rPr>
              <a:t>Follow chart Process &amp; </a:t>
            </a:r>
            <a:r>
              <a:rPr lang="en-US" sz="2100" dirty="0">
                <a:solidFill>
                  <a:schemeClr val="bg1"/>
                </a:solidFill>
              </a:rPr>
              <a:t>Purpose and effective.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27" y="533400"/>
            <a:ext cx="2943764" cy="22529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>
            <a:off x="2999043" y="528497"/>
            <a:ext cx="2943764" cy="225783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9" name="Rectangle 88"/>
          <p:cNvSpPr/>
          <p:nvPr/>
        </p:nvSpPr>
        <p:spPr>
          <a:xfrm>
            <a:off x="6073781" y="533400"/>
            <a:ext cx="2943764" cy="22529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 89"/>
          <p:cNvSpPr/>
          <p:nvPr/>
        </p:nvSpPr>
        <p:spPr>
          <a:xfrm>
            <a:off x="352556" y="550552"/>
            <a:ext cx="2308380" cy="32378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prstClr val="white"/>
                </a:solidFill>
              </a:rPr>
              <a:t>Production – Weight check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689966" y="550552"/>
            <a:ext cx="1619464" cy="32378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prstClr val="white"/>
                </a:solidFill>
              </a:rPr>
              <a:t>Pallet </a:t>
            </a:r>
            <a:r>
              <a:rPr lang="en-US" sz="1500" b="1" dirty="0" smtClean="0">
                <a:solidFill>
                  <a:prstClr val="white"/>
                </a:solidFill>
              </a:rPr>
              <a:t>ID - Process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904325" y="550552"/>
            <a:ext cx="1280089" cy="32378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prstClr val="white"/>
                </a:solidFill>
              </a:rPr>
              <a:t>SCS - process</a:t>
            </a:r>
            <a:endParaRPr lang="en-US" sz="1500" b="1" dirty="0">
              <a:solidFill>
                <a:prstClr val="white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2627" y="2819406"/>
            <a:ext cx="2943764" cy="145381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ectangle 93"/>
          <p:cNvSpPr/>
          <p:nvPr/>
        </p:nvSpPr>
        <p:spPr>
          <a:xfrm>
            <a:off x="867977" y="2866646"/>
            <a:ext cx="1215393" cy="32378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Purpose</a:t>
            </a:r>
          </a:p>
        </p:txBody>
      </p:sp>
      <p:sp>
        <p:nvSpPr>
          <p:cNvPr id="95" name="Rectangle 94"/>
          <p:cNvSpPr/>
          <p:nvPr/>
        </p:nvSpPr>
        <p:spPr>
          <a:xfrm>
            <a:off x="2999042" y="2819406"/>
            <a:ext cx="2943764" cy="145381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Rectangle 95"/>
          <p:cNvSpPr/>
          <p:nvPr/>
        </p:nvSpPr>
        <p:spPr>
          <a:xfrm>
            <a:off x="3889394" y="2850010"/>
            <a:ext cx="1215393" cy="32378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Purpose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073780" y="2838889"/>
            <a:ext cx="2943764" cy="143433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Rectangle 97"/>
          <p:cNvSpPr/>
          <p:nvPr/>
        </p:nvSpPr>
        <p:spPr>
          <a:xfrm>
            <a:off x="6969021" y="2847214"/>
            <a:ext cx="1215393" cy="32378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Purpose</a:t>
            </a:r>
          </a:p>
        </p:txBody>
      </p:sp>
      <p:sp>
        <p:nvSpPr>
          <p:cNvPr id="921" name="Rectangle 920"/>
          <p:cNvSpPr/>
          <p:nvPr/>
        </p:nvSpPr>
        <p:spPr>
          <a:xfrm>
            <a:off x="72176" y="3321662"/>
            <a:ext cx="2784788" cy="233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ysClr val="windowText" lastClr="000000"/>
                </a:solidFill>
              </a:rPr>
              <a:t>Weigh check for all serial No &amp; save to server</a:t>
            </a:r>
          </a:p>
        </p:txBody>
      </p:sp>
      <p:sp>
        <p:nvSpPr>
          <p:cNvPr id="922" name="Rectangle 921"/>
          <p:cNvSpPr/>
          <p:nvPr/>
        </p:nvSpPr>
        <p:spPr>
          <a:xfrm>
            <a:off x="83280" y="3567338"/>
            <a:ext cx="2784788" cy="748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ysClr val="windowText" lastClr="000000"/>
                </a:solidFill>
              </a:rPr>
              <a:t>Scan serial No one by one &amp; Link to QR code outer carton</a:t>
            </a:r>
          </a:p>
        </p:txBody>
      </p:sp>
      <p:sp>
        <p:nvSpPr>
          <p:cNvPr id="923" name="Rectangle 922"/>
          <p:cNvSpPr/>
          <p:nvPr/>
        </p:nvSpPr>
        <p:spPr>
          <a:xfrm>
            <a:off x="2965275" y="3310086"/>
            <a:ext cx="2982583" cy="408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ysClr val="windowText" lastClr="000000"/>
                </a:solidFill>
              </a:rPr>
              <a:t>Reading QR code of outer carton &amp; save to Sever </a:t>
            </a:r>
            <a:r>
              <a:rPr lang="en-US" sz="9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900" b="1" dirty="0">
                <a:solidFill>
                  <a:srgbClr val="0000FF"/>
                </a:solidFill>
              </a:rPr>
              <a:t>Traceability Weight check process</a:t>
            </a:r>
          </a:p>
        </p:txBody>
      </p:sp>
      <p:sp>
        <p:nvSpPr>
          <p:cNvPr id="924" name="Rectangle 923"/>
          <p:cNvSpPr/>
          <p:nvPr/>
        </p:nvSpPr>
        <p:spPr>
          <a:xfrm>
            <a:off x="2993777" y="3587411"/>
            <a:ext cx="2784788" cy="748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ysClr val="windowText" lastClr="000000"/>
                </a:solidFill>
              </a:rPr>
              <a:t>Make Pallet ID For  Control serial No of each pallet </a:t>
            </a:r>
            <a:r>
              <a:rPr lang="en-US" sz="9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sz="900" b="1" dirty="0">
                <a:solidFill>
                  <a:srgbClr val="0000FF"/>
                </a:solidFill>
              </a:rPr>
              <a:t>Can traceability history</a:t>
            </a:r>
          </a:p>
        </p:txBody>
      </p:sp>
      <p:grpSp>
        <p:nvGrpSpPr>
          <p:cNvPr id="1319" name="Group 1318"/>
          <p:cNvGrpSpPr/>
          <p:nvPr/>
        </p:nvGrpSpPr>
        <p:grpSpPr>
          <a:xfrm>
            <a:off x="3038106" y="994198"/>
            <a:ext cx="1282090" cy="1175404"/>
            <a:chOff x="6289384" y="1794294"/>
            <a:chExt cx="5775434" cy="2897348"/>
          </a:xfrm>
        </p:grpSpPr>
        <p:pic>
          <p:nvPicPr>
            <p:cNvPr id="1320" name="Picture 1319"/>
            <p:cNvPicPr>
              <a:picLocks noChangeAspect="1"/>
            </p:cNvPicPr>
            <p:nvPr/>
          </p:nvPicPr>
          <p:blipFill rotWithShape="1">
            <a:blip r:embed="rId2"/>
            <a:srcRect l="879" t="10609" r="1055" b="1699"/>
            <a:stretch/>
          </p:blipFill>
          <p:spPr>
            <a:xfrm>
              <a:off x="6289384" y="1794294"/>
              <a:ext cx="5775434" cy="2897348"/>
            </a:xfrm>
            <a:prstGeom prst="rect">
              <a:avLst/>
            </a:prstGeom>
          </p:spPr>
        </p:pic>
        <p:pic>
          <p:nvPicPr>
            <p:cNvPr id="1321" name="Picture 13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8626" y="1797645"/>
              <a:ext cx="1714284" cy="557578"/>
            </a:xfrm>
            <a:prstGeom prst="rect">
              <a:avLst/>
            </a:prstGeom>
          </p:spPr>
        </p:pic>
      </p:grpSp>
      <p:sp>
        <p:nvSpPr>
          <p:cNvPr id="1322" name="Rectangle 1321"/>
          <p:cNvSpPr/>
          <p:nvPr/>
        </p:nvSpPr>
        <p:spPr>
          <a:xfrm>
            <a:off x="3161333" y="2154338"/>
            <a:ext cx="851101" cy="58136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0000FF"/>
                </a:solidFill>
                <a:effectLst>
                  <a:glow rad="127000">
                    <a:srgbClr val="00B0F0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 QR </a:t>
            </a:r>
          </a:p>
          <a:p>
            <a:pPr algn="ctr"/>
            <a:r>
              <a:rPr lang="en-US" sz="1200" b="1" dirty="0">
                <a:ln w="0"/>
                <a:solidFill>
                  <a:srgbClr val="0000FF"/>
                </a:solidFill>
                <a:effectLst>
                  <a:glow rad="127000">
                    <a:srgbClr val="00B0F0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only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783982" y="1838561"/>
            <a:ext cx="295646" cy="317946"/>
            <a:chOff x="4669067" y="1879792"/>
            <a:chExt cx="555544" cy="343985"/>
          </a:xfrm>
        </p:grpSpPr>
        <p:pic>
          <p:nvPicPr>
            <p:cNvPr id="1323" name="Picture 13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177" y="1914393"/>
              <a:ext cx="435548" cy="258043"/>
            </a:xfrm>
            <a:prstGeom prst="rect">
              <a:avLst/>
            </a:prstGeom>
          </p:spPr>
        </p:pic>
        <p:sp>
          <p:nvSpPr>
            <p:cNvPr id="1324" name="Rectangle 1323"/>
            <p:cNvSpPr/>
            <p:nvPr/>
          </p:nvSpPr>
          <p:spPr>
            <a:xfrm>
              <a:off x="4669067" y="1879792"/>
              <a:ext cx="555544" cy="343985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325" name="Group 1324"/>
          <p:cNvGrpSpPr>
            <a:grpSpLocks/>
          </p:cNvGrpSpPr>
          <p:nvPr/>
        </p:nvGrpSpPr>
        <p:grpSpPr bwMode="auto">
          <a:xfrm>
            <a:off x="3115727" y="1883408"/>
            <a:ext cx="574239" cy="857638"/>
            <a:chOff x="0" y="-1"/>
            <a:chExt cx="812560" cy="751391"/>
          </a:xfrm>
        </p:grpSpPr>
        <p:sp>
          <p:nvSpPr>
            <p:cNvPr id="1326" name="AutoShape 682"/>
            <p:cNvSpPr>
              <a:spLocks noChangeArrowheads="1"/>
            </p:cNvSpPr>
            <p:nvPr/>
          </p:nvSpPr>
          <p:spPr bwMode="auto">
            <a:xfrm rot="16200000" flipH="1">
              <a:off x="378820" y="-172387"/>
              <a:ext cx="261353" cy="606126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  <p:sp>
          <p:nvSpPr>
            <p:cNvPr id="1327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  <p:sp>
          <p:nvSpPr>
            <p:cNvPr id="1328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</p:grpSp>
      <p:grpSp>
        <p:nvGrpSpPr>
          <p:cNvPr id="1330" name="Group 569"/>
          <p:cNvGrpSpPr>
            <a:grpSpLocks/>
          </p:cNvGrpSpPr>
          <p:nvPr/>
        </p:nvGrpSpPr>
        <p:grpSpPr bwMode="auto">
          <a:xfrm>
            <a:off x="5057687" y="955939"/>
            <a:ext cx="841956" cy="1213664"/>
            <a:chOff x="4656" y="3069"/>
            <a:chExt cx="864" cy="769"/>
          </a:xfrm>
        </p:grpSpPr>
        <p:grpSp>
          <p:nvGrpSpPr>
            <p:cNvPr id="1331" name="Group 570"/>
            <p:cNvGrpSpPr>
              <a:grpSpLocks/>
            </p:cNvGrpSpPr>
            <p:nvPr/>
          </p:nvGrpSpPr>
          <p:grpSpPr bwMode="auto">
            <a:xfrm>
              <a:off x="4656" y="3487"/>
              <a:ext cx="864" cy="351"/>
              <a:chOff x="944" y="816"/>
              <a:chExt cx="4160" cy="1688"/>
            </a:xfrm>
          </p:grpSpPr>
          <p:sp>
            <p:nvSpPr>
              <p:cNvPr id="1433" name="AutoShape 571" descr="50%"/>
              <p:cNvSpPr>
                <a:spLocks noChangeArrowheads="1"/>
              </p:cNvSpPr>
              <p:nvPr/>
            </p:nvSpPr>
            <p:spPr bwMode="auto">
              <a:xfrm>
                <a:off x="960" y="968"/>
                <a:ext cx="4144" cy="1536"/>
              </a:xfrm>
              <a:prstGeom prst="parallelogram">
                <a:avLst>
                  <a:gd name="adj" fmla="val 99473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34" name="AutoShape 572" descr="50%"/>
              <p:cNvSpPr>
                <a:spLocks noChangeArrowheads="1"/>
              </p:cNvSpPr>
              <p:nvPr/>
            </p:nvSpPr>
            <p:spPr bwMode="auto">
              <a:xfrm>
                <a:off x="944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35" name="AutoShape 573" descr="50%"/>
              <p:cNvSpPr>
                <a:spLocks noChangeArrowheads="1"/>
              </p:cNvSpPr>
              <p:nvPr/>
            </p:nvSpPr>
            <p:spPr bwMode="auto">
              <a:xfrm>
                <a:off x="2176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36" name="AutoShape 574" descr="50%"/>
              <p:cNvSpPr>
                <a:spLocks noChangeArrowheads="1"/>
              </p:cNvSpPr>
              <p:nvPr/>
            </p:nvSpPr>
            <p:spPr bwMode="auto">
              <a:xfrm>
                <a:off x="3376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37" name="AutoShape 575" descr="50%"/>
              <p:cNvSpPr>
                <a:spLocks noChangeArrowheads="1"/>
              </p:cNvSpPr>
              <p:nvPr/>
            </p:nvSpPr>
            <p:spPr bwMode="auto">
              <a:xfrm>
                <a:off x="4040" y="144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38" name="AutoShape 576" descr="50%"/>
              <p:cNvSpPr>
                <a:spLocks noChangeArrowheads="1"/>
              </p:cNvSpPr>
              <p:nvPr/>
            </p:nvSpPr>
            <p:spPr bwMode="auto">
              <a:xfrm>
                <a:off x="4664" y="824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39" name="AutoShape 577" descr="50%"/>
              <p:cNvSpPr>
                <a:spLocks noChangeArrowheads="1"/>
              </p:cNvSpPr>
              <p:nvPr/>
            </p:nvSpPr>
            <p:spPr bwMode="auto">
              <a:xfrm>
                <a:off x="944" y="816"/>
                <a:ext cx="4144" cy="1536"/>
              </a:xfrm>
              <a:prstGeom prst="parallelogram">
                <a:avLst>
                  <a:gd name="adj" fmla="val 99473"/>
                </a:avLst>
              </a:prstGeom>
              <a:pattFill prst="pct50">
                <a:fgClr>
                  <a:srgbClr val="CC66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32" name="Group 578"/>
            <p:cNvGrpSpPr>
              <a:grpSpLocks/>
            </p:cNvGrpSpPr>
            <p:nvPr/>
          </p:nvGrpSpPr>
          <p:grpSpPr bwMode="auto">
            <a:xfrm>
              <a:off x="4875" y="3388"/>
              <a:ext cx="499" cy="252"/>
              <a:chOff x="3072" y="1152"/>
              <a:chExt cx="1200" cy="608"/>
            </a:xfrm>
          </p:grpSpPr>
          <p:sp>
            <p:nvSpPr>
              <p:cNvPr id="1430" name="AutoShape 579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31" name="Oval 580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32" name="Line 581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33" name="Group 582"/>
            <p:cNvGrpSpPr>
              <a:grpSpLocks/>
            </p:cNvGrpSpPr>
            <p:nvPr/>
          </p:nvGrpSpPr>
          <p:grpSpPr bwMode="auto">
            <a:xfrm>
              <a:off x="4875" y="3228"/>
              <a:ext cx="499" cy="253"/>
              <a:chOff x="3072" y="1152"/>
              <a:chExt cx="1200" cy="608"/>
            </a:xfrm>
          </p:grpSpPr>
          <p:sp>
            <p:nvSpPr>
              <p:cNvPr id="1427" name="AutoShape 583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28" name="Oval 584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29" name="Line 585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34" name="Group 586"/>
            <p:cNvGrpSpPr>
              <a:grpSpLocks/>
            </p:cNvGrpSpPr>
            <p:nvPr/>
          </p:nvGrpSpPr>
          <p:grpSpPr bwMode="auto">
            <a:xfrm rot="-100500">
              <a:off x="5264" y="3358"/>
              <a:ext cx="128" cy="64"/>
              <a:chOff x="1248" y="816"/>
              <a:chExt cx="240" cy="132"/>
            </a:xfrm>
          </p:grpSpPr>
          <p:sp>
            <p:nvSpPr>
              <p:cNvPr id="1420" name="AutoShape 587"/>
              <p:cNvSpPr>
                <a:spLocks noChangeArrowheads="1"/>
              </p:cNvSpPr>
              <p:nvPr/>
            </p:nvSpPr>
            <p:spPr bwMode="auto">
              <a:xfrm rot="-2202243">
                <a:off x="1248" y="816"/>
                <a:ext cx="240" cy="96"/>
              </a:xfrm>
              <a:prstGeom prst="parallelogram">
                <a:avLst>
                  <a:gd name="adj" fmla="val 62500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21" name="Group 588"/>
              <p:cNvGrpSpPr>
                <a:grpSpLocks/>
              </p:cNvGrpSpPr>
              <p:nvPr/>
            </p:nvGrpSpPr>
            <p:grpSpPr bwMode="auto">
              <a:xfrm>
                <a:off x="1296" y="816"/>
                <a:ext cx="120" cy="132"/>
                <a:chOff x="1464" y="1164"/>
                <a:chExt cx="144" cy="108"/>
              </a:xfrm>
            </p:grpSpPr>
            <p:sp>
              <p:nvSpPr>
                <p:cNvPr id="1422" name="Line 589"/>
                <p:cNvSpPr>
                  <a:spLocks noChangeShapeType="1"/>
                </p:cNvSpPr>
                <p:nvPr/>
              </p:nvSpPr>
              <p:spPr bwMode="auto">
                <a:xfrm>
                  <a:off x="1464" y="122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23" name="Line 590"/>
                <p:cNvSpPr>
                  <a:spLocks noChangeShapeType="1"/>
                </p:cNvSpPr>
                <p:nvPr/>
              </p:nvSpPr>
              <p:spPr bwMode="auto">
                <a:xfrm>
                  <a:off x="1500" y="121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24" name="Line 591"/>
                <p:cNvSpPr>
                  <a:spLocks noChangeShapeType="1"/>
                </p:cNvSpPr>
                <p:nvPr/>
              </p:nvSpPr>
              <p:spPr bwMode="auto">
                <a:xfrm>
                  <a:off x="1536" y="120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25" name="Line 592"/>
                <p:cNvSpPr>
                  <a:spLocks noChangeShapeType="1"/>
                </p:cNvSpPr>
                <p:nvPr/>
              </p:nvSpPr>
              <p:spPr bwMode="auto">
                <a:xfrm>
                  <a:off x="1572" y="118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26" name="Line 593"/>
                <p:cNvSpPr>
                  <a:spLocks noChangeShapeType="1"/>
                </p:cNvSpPr>
                <p:nvPr/>
              </p:nvSpPr>
              <p:spPr bwMode="auto">
                <a:xfrm>
                  <a:off x="1608" y="116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335" name="Group 594"/>
            <p:cNvGrpSpPr>
              <a:grpSpLocks/>
            </p:cNvGrpSpPr>
            <p:nvPr/>
          </p:nvGrpSpPr>
          <p:grpSpPr bwMode="auto">
            <a:xfrm rot="-100500">
              <a:off x="5264" y="3518"/>
              <a:ext cx="128" cy="64"/>
              <a:chOff x="1248" y="816"/>
              <a:chExt cx="240" cy="132"/>
            </a:xfrm>
          </p:grpSpPr>
          <p:sp>
            <p:nvSpPr>
              <p:cNvPr id="1413" name="AutoShape 595"/>
              <p:cNvSpPr>
                <a:spLocks noChangeArrowheads="1"/>
              </p:cNvSpPr>
              <p:nvPr/>
            </p:nvSpPr>
            <p:spPr bwMode="auto">
              <a:xfrm rot="-2202243">
                <a:off x="1248" y="816"/>
                <a:ext cx="240" cy="96"/>
              </a:xfrm>
              <a:prstGeom prst="parallelogram">
                <a:avLst>
                  <a:gd name="adj" fmla="val 62500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14" name="Group 596"/>
              <p:cNvGrpSpPr>
                <a:grpSpLocks/>
              </p:cNvGrpSpPr>
              <p:nvPr/>
            </p:nvGrpSpPr>
            <p:grpSpPr bwMode="auto">
              <a:xfrm>
                <a:off x="1296" y="816"/>
                <a:ext cx="120" cy="132"/>
                <a:chOff x="1464" y="1164"/>
                <a:chExt cx="144" cy="108"/>
              </a:xfrm>
            </p:grpSpPr>
            <p:sp>
              <p:nvSpPr>
                <p:cNvPr id="1415" name="Line 597"/>
                <p:cNvSpPr>
                  <a:spLocks noChangeShapeType="1"/>
                </p:cNvSpPr>
                <p:nvPr/>
              </p:nvSpPr>
              <p:spPr bwMode="auto">
                <a:xfrm>
                  <a:off x="1464" y="122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16" name="Line 598"/>
                <p:cNvSpPr>
                  <a:spLocks noChangeShapeType="1"/>
                </p:cNvSpPr>
                <p:nvPr/>
              </p:nvSpPr>
              <p:spPr bwMode="auto">
                <a:xfrm>
                  <a:off x="1500" y="121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17" name="Line 599"/>
                <p:cNvSpPr>
                  <a:spLocks noChangeShapeType="1"/>
                </p:cNvSpPr>
                <p:nvPr/>
              </p:nvSpPr>
              <p:spPr bwMode="auto">
                <a:xfrm>
                  <a:off x="1536" y="120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18" name="Line 600"/>
                <p:cNvSpPr>
                  <a:spLocks noChangeShapeType="1"/>
                </p:cNvSpPr>
                <p:nvPr/>
              </p:nvSpPr>
              <p:spPr bwMode="auto">
                <a:xfrm>
                  <a:off x="1572" y="118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19" name="Line 601"/>
                <p:cNvSpPr>
                  <a:spLocks noChangeShapeType="1"/>
                </p:cNvSpPr>
                <p:nvPr/>
              </p:nvSpPr>
              <p:spPr bwMode="auto">
                <a:xfrm>
                  <a:off x="1608" y="116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336" name="Group 602"/>
            <p:cNvGrpSpPr>
              <a:grpSpLocks/>
            </p:cNvGrpSpPr>
            <p:nvPr/>
          </p:nvGrpSpPr>
          <p:grpSpPr bwMode="auto">
            <a:xfrm>
              <a:off x="4659" y="3486"/>
              <a:ext cx="418" cy="293"/>
              <a:chOff x="1920" y="1824"/>
              <a:chExt cx="1152" cy="960"/>
            </a:xfrm>
          </p:grpSpPr>
          <p:sp>
            <p:nvSpPr>
              <p:cNvPr id="1410" name="AutoShape 603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11" name="Line 604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12" name="Oval 605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37" name="Group 606"/>
            <p:cNvGrpSpPr>
              <a:grpSpLocks/>
            </p:cNvGrpSpPr>
            <p:nvPr/>
          </p:nvGrpSpPr>
          <p:grpSpPr bwMode="auto">
            <a:xfrm>
              <a:off x="4936" y="3486"/>
              <a:ext cx="419" cy="293"/>
              <a:chOff x="1920" y="1824"/>
              <a:chExt cx="1152" cy="960"/>
            </a:xfrm>
          </p:grpSpPr>
          <p:sp>
            <p:nvSpPr>
              <p:cNvPr id="1407" name="AutoShape 607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08" name="Line 608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09" name="Oval 609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38" name="Group 610"/>
            <p:cNvGrpSpPr>
              <a:grpSpLocks/>
            </p:cNvGrpSpPr>
            <p:nvPr/>
          </p:nvGrpSpPr>
          <p:grpSpPr bwMode="auto">
            <a:xfrm>
              <a:off x="4656" y="3326"/>
              <a:ext cx="419" cy="293"/>
              <a:chOff x="1920" y="1824"/>
              <a:chExt cx="1152" cy="960"/>
            </a:xfrm>
          </p:grpSpPr>
          <p:sp>
            <p:nvSpPr>
              <p:cNvPr id="1404" name="AutoShape 611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05" name="Line 612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06" name="Oval 613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39" name="Group 614"/>
            <p:cNvGrpSpPr>
              <a:grpSpLocks/>
            </p:cNvGrpSpPr>
            <p:nvPr/>
          </p:nvGrpSpPr>
          <p:grpSpPr bwMode="auto">
            <a:xfrm>
              <a:off x="4933" y="3326"/>
              <a:ext cx="419" cy="293"/>
              <a:chOff x="1920" y="1824"/>
              <a:chExt cx="1152" cy="960"/>
            </a:xfrm>
          </p:grpSpPr>
          <p:sp>
            <p:nvSpPr>
              <p:cNvPr id="1401" name="AutoShape 615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02" name="Line 616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03" name="Oval 617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40" name="Group 618"/>
            <p:cNvGrpSpPr>
              <a:grpSpLocks/>
            </p:cNvGrpSpPr>
            <p:nvPr/>
          </p:nvGrpSpPr>
          <p:grpSpPr bwMode="auto">
            <a:xfrm>
              <a:off x="5131" y="3485"/>
              <a:ext cx="64" cy="32"/>
              <a:chOff x="3120" y="3600"/>
              <a:chExt cx="96" cy="48"/>
            </a:xfrm>
          </p:grpSpPr>
          <p:sp>
            <p:nvSpPr>
              <p:cNvPr id="1394" name="Rectangle 619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395" name="Group 620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396" name="Line 621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97" name="Line 622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98" name="Line 623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99" name="Line 624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00" name="Line 625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341" name="Group 626"/>
            <p:cNvGrpSpPr>
              <a:grpSpLocks/>
            </p:cNvGrpSpPr>
            <p:nvPr/>
          </p:nvGrpSpPr>
          <p:grpSpPr bwMode="auto">
            <a:xfrm>
              <a:off x="5136" y="3645"/>
              <a:ext cx="64" cy="32"/>
              <a:chOff x="3120" y="3600"/>
              <a:chExt cx="96" cy="48"/>
            </a:xfrm>
          </p:grpSpPr>
          <p:sp>
            <p:nvSpPr>
              <p:cNvPr id="1387" name="Rectangle 627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388" name="Group 628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389" name="Line 629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90" name="Line 630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91" name="Line 631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92" name="Line 632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93" name="Line 633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342" name="Group 634"/>
            <p:cNvGrpSpPr>
              <a:grpSpLocks/>
            </p:cNvGrpSpPr>
            <p:nvPr/>
          </p:nvGrpSpPr>
          <p:grpSpPr bwMode="auto">
            <a:xfrm>
              <a:off x="4859" y="3645"/>
              <a:ext cx="64" cy="32"/>
              <a:chOff x="3120" y="3600"/>
              <a:chExt cx="96" cy="48"/>
            </a:xfrm>
          </p:grpSpPr>
          <p:sp>
            <p:nvSpPr>
              <p:cNvPr id="1380" name="Rectangle 635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381" name="Group 636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382" name="Line 637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83" name="Line 638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84" name="Line 639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85" name="Line 640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86" name="Line 641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343" name="Group 642"/>
            <p:cNvGrpSpPr>
              <a:grpSpLocks/>
            </p:cNvGrpSpPr>
            <p:nvPr/>
          </p:nvGrpSpPr>
          <p:grpSpPr bwMode="auto">
            <a:xfrm>
              <a:off x="4859" y="3485"/>
              <a:ext cx="64" cy="32"/>
              <a:chOff x="3120" y="3600"/>
              <a:chExt cx="96" cy="48"/>
            </a:xfrm>
          </p:grpSpPr>
          <p:sp>
            <p:nvSpPr>
              <p:cNvPr id="1373" name="Rectangle 643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374" name="Group 644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375" name="Line 645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76" name="Line 646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77" name="Line 647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78" name="Line 648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79" name="Line 649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344" name="Group 650"/>
            <p:cNvGrpSpPr>
              <a:grpSpLocks/>
            </p:cNvGrpSpPr>
            <p:nvPr/>
          </p:nvGrpSpPr>
          <p:grpSpPr bwMode="auto">
            <a:xfrm>
              <a:off x="5312" y="3256"/>
              <a:ext cx="73" cy="50"/>
              <a:chOff x="3072" y="2856"/>
              <a:chExt cx="161" cy="94"/>
            </a:xfrm>
          </p:grpSpPr>
          <p:sp>
            <p:nvSpPr>
              <p:cNvPr id="1368" name="AutoShape 651"/>
              <p:cNvSpPr>
                <a:spLocks noChangeArrowheads="1"/>
              </p:cNvSpPr>
              <p:nvPr/>
            </p:nvSpPr>
            <p:spPr bwMode="auto">
              <a:xfrm rot="-2302744">
                <a:off x="3072" y="2880"/>
                <a:ext cx="161" cy="47"/>
              </a:xfrm>
              <a:prstGeom prst="parallelogram">
                <a:avLst>
                  <a:gd name="adj" fmla="val 85638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69" name="Line 652"/>
              <p:cNvSpPr>
                <a:spLocks noChangeShapeType="1"/>
              </p:cNvSpPr>
              <p:nvPr/>
            </p:nvSpPr>
            <p:spPr bwMode="auto">
              <a:xfrm rot="-100500">
                <a:off x="3120" y="2907"/>
                <a:ext cx="0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70" name="Line 653"/>
              <p:cNvSpPr>
                <a:spLocks noChangeShapeType="1"/>
              </p:cNvSpPr>
              <p:nvPr/>
            </p:nvSpPr>
            <p:spPr bwMode="auto">
              <a:xfrm rot="-100500">
                <a:off x="3144" y="2892"/>
                <a:ext cx="0" cy="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71" name="Line 654"/>
              <p:cNvSpPr>
                <a:spLocks noChangeShapeType="1"/>
              </p:cNvSpPr>
              <p:nvPr/>
            </p:nvSpPr>
            <p:spPr bwMode="auto">
              <a:xfrm rot="-100500">
                <a:off x="3168" y="2876"/>
                <a:ext cx="0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72" name="Line 655"/>
              <p:cNvSpPr>
                <a:spLocks noChangeShapeType="1"/>
              </p:cNvSpPr>
              <p:nvPr/>
            </p:nvSpPr>
            <p:spPr bwMode="auto">
              <a:xfrm rot="-100500">
                <a:off x="3191" y="2856"/>
                <a:ext cx="0" cy="4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45" name="Group 656"/>
            <p:cNvGrpSpPr>
              <a:grpSpLocks/>
            </p:cNvGrpSpPr>
            <p:nvPr/>
          </p:nvGrpSpPr>
          <p:grpSpPr bwMode="auto">
            <a:xfrm>
              <a:off x="4875" y="3069"/>
              <a:ext cx="499" cy="253"/>
              <a:chOff x="3072" y="1152"/>
              <a:chExt cx="1200" cy="608"/>
            </a:xfrm>
          </p:grpSpPr>
          <p:sp>
            <p:nvSpPr>
              <p:cNvPr id="1365" name="AutoShape 657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66" name="Oval 658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67" name="Line 659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46" name="Group 660"/>
            <p:cNvGrpSpPr>
              <a:grpSpLocks/>
            </p:cNvGrpSpPr>
            <p:nvPr/>
          </p:nvGrpSpPr>
          <p:grpSpPr bwMode="auto">
            <a:xfrm>
              <a:off x="4656" y="3167"/>
              <a:ext cx="419" cy="293"/>
              <a:chOff x="1920" y="1824"/>
              <a:chExt cx="1152" cy="960"/>
            </a:xfrm>
          </p:grpSpPr>
          <p:sp>
            <p:nvSpPr>
              <p:cNvPr id="1362" name="AutoShape 661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63" name="Line 662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64" name="Oval 663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47" name="Group 664"/>
            <p:cNvGrpSpPr>
              <a:grpSpLocks/>
            </p:cNvGrpSpPr>
            <p:nvPr/>
          </p:nvGrpSpPr>
          <p:grpSpPr bwMode="auto">
            <a:xfrm>
              <a:off x="4933" y="3167"/>
              <a:ext cx="419" cy="293"/>
              <a:chOff x="1920" y="1824"/>
              <a:chExt cx="1152" cy="960"/>
            </a:xfrm>
          </p:grpSpPr>
          <p:sp>
            <p:nvSpPr>
              <p:cNvPr id="1359" name="AutoShape 665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60" name="Line 666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61" name="Oval 667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348" name="Group 668"/>
            <p:cNvGrpSpPr>
              <a:grpSpLocks/>
            </p:cNvGrpSpPr>
            <p:nvPr/>
          </p:nvGrpSpPr>
          <p:grpSpPr bwMode="auto">
            <a:xfrm>
              <a:off x="4752" y="3501"/>
              <a:ext cx="319" cy="143"/>
              <a:chOff x="4752" y="3648"/>
              <a:chExt cx="319" cy="191"/>
            </a:xfrm>
          </p:grpSpPr>
          <p:sp>
            <p:nvSpPr>
              <p:cNvPr id="1349" name="Freeform 669"/>
              <p:cNvSpPr>
                <a:spLocks/>
              </p:cNvSpPr>
              <p:nvPr/>
            </p:nvSpPr>
            <p:spPr bwMode="auto">
              <a:xfrm>
                <a:off x="4752" y="3648"/>
                <a:ext cx="319" cy="191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50" name="Group 670"/>
              <p:cNvGrpSpPr>
                <a:grpSpLocks/>
              </p:cNvGrpSpPr>
              <p:nvPr/>
            </p:nvGrpSpPr>
            <p:grpSpPr bwMode="auto">
              <a:xfrm>
                <a:off x="4776" y="3671"/>
                <a:ext cx="96" cy="89"/>
                <a:chOff x="4112" y="2551"/>
                <a:chExt cx="96" cy="89"/>
              </a:xfrm>
            </p:grpSpPr>
            <p:sp>
              <p:nvSpPr>
                <p:cNvPr id="1351" name="Line 671"/>
                <p:cNvSpPr>
                  <a:spLocks noChangeShapeType="1"/>
                </p:cNvSpPr>
                <p:nvPr/>
              </p:nvSpPr>
              <p:spPr bwMode="auto">
                <a:xfrm>
                  <a:off x="4112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52" name="Line 672"/>
                <p:cNvSpPr>
                  <a:spLocks noChangeShapeType="1"/>
                </p:cNvSpPr>
                <p:nvPr/>
              </p:nvSpPr>
              <p:spPr bwMode="auto">
                <a:xfrm>
                  <a:off x="4126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53" name="Line 673"/>
                <p:cNvSpPr>
                  <a:spLocks noChangeShapeType="1"/>
                </p:cNvSpPr>
                <p:nvPr/>
              </p:nvSpPr>
              <p:spPr bwMode="auto">
                <a:xfrm>
                  <a:off x="4139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54" name="Line 674"/>
                <p:cNvSpPr>
                  <a:spLocks noChangeShapeType="1"/>
                </p:cNvSpPr>
                <p:nvPr/>
              </p:nvSpPr>
              <p:spPr bwMode="auto">
                <a:xfrm>
                  <a:off x="4153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55" name="Line 675"/>
                <p:cNvSpPr>
                  <a:spLocks noChangeShapeType="1"/>
                </p:cNvSpPr>
                <p:nvPr/>
              </p:nvSpPr>
              <p:spPr bwMode="auto">
                <a:xfrm>
                  <a:off x="4167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56" name="Line 676"/>
                <p:cNvSpPr>
                  <a:spLocks noChangeShapeType="1"/>
                </p:cNvSpPr>
                <p:nvPr/>
              </p:nvSpPr>
              <p:spPr bwMode="auto">
                <a:xfrm>
                  <a:off x="4181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57" name="Line 677"/>
                <p:cNvSpPr>
                  <a:spLocks noChangeShapeType="1"/>
                </p:cNvSpPr>
                <p:nvPr/>
              </p:nvSpPr>
              <p:spPr bwMode="auto">
                <a:xfrm>
                  <a:off x="4194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358" name="Line 678"/>
                <p:cNvSpPr>
                  <a:spLocks noChangeShapeType="1"/>
                </p:cNvSpPr>
                <p:nvPr/>
              </p:nvSpPr>
              <p:spPr bwMode="auto">
                <a:xfrm>
                  <a:off x="4208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</p:grpSp>
      <p:pic>
        <p:nvPicPr>
          <p:cNvPr id="1329" name="Picture 156" descr="sagyoW0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10" y="984769"/>
            <a:ext cx="732137" cy="12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4776731" y="950057"/>
            <a:ext cx="273064" cy="247683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40" name="Rectangle 1439"/>
          <p:cNvSpPr/>
          <p:nvPr/>
        </p:nvSpPr>
        <p:spPr>
          <a:xfrm>
            <a:off x="4720226" y="970669"/>
            <a:ext cx="516660" cy="18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rgbClr val="FFFF00"/>
                </a:solidFill>
              </a:rPr>
              <a:t>Server</a:t>
            </a:r>
          </a:p>
        </p:txBody>
      </p:sp>
      <p:sp>
        <p:nvSpPr>
          <p:cNvPr id="31" name="Oval 30"/>
          <p:cNvSpPr/>
          <p:nvPr/>
        </p:nvSpPr>
        <p:spPr>
          <a:xfrm>
            <a:off x="5060926" y="1518520"/>
            <a:ext cx="488982" cy="427923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41" name="Rectangle 1440"/>
          <p:cNvSpPr/>
          <p:nvPr/>
        </p:nvSpPr>
        <p:spPr>
          <a:xfrm>
            <a:off x="4679615" y="2180871"/>
            <a:ext cx="1378044" cy="58136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0000FF"/>
                </a:solidFill>
                <a:effectLst>
                  <a:glow rad="127000">
                    <a:srgbClr val="00B0F0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</a:t>
            </a:r>
          </a:p>
          <a:p>
            <a:pPr algn="ctr"/>
            <a:r>
              <a:rPr lang="en-US" sz="1200" b="1" dirty="0">
                <a:ln w="0"/>
                <a:solidFill>
                  <a:srgbClr val="0000FF"/>
                </a:solidFill>
                <a:effectLst>
                  <a:glow rad="127000">
                    <a:srgbClr val="00B0F0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Pallet ID</a:t>
            </a:r>
          </a:p>
        </p:txBody>
      </p:sp>
      <p:grpSp>
        <p:nvGrpSpPr>
          <p:cNvPr id="1442" name="Group 569"/>
          <p:cNvGrpSpPr>
            <a:grpSpLocks/>
          </p:cNvGrpSpPr>
          <p:nvPr/>
        </p:nvGrpSpPr>
        <p:grpSpPr bwMode="auto">
          <a:xfrm>
            <a:off x="6100792" y="955939"/>
            <a:ext cx="841956" cy="1213664"/>
            <a:chOff x="4656" y="3069"/>
            <a:chExt cx="864" cy="769"/>
          </a:xfrm>
        </p:grpSpPr>
        <p:grpSp>
          <p:nvGrpSpPr>
            <p:cNvPr id="1443" name="Group 570"/>
            <p:cNvGrpSpPr>
              <a:grpSpLocks/>
            </p:cNvGrpSpPr>
            <p:nvPr/>
          </p:nvGrpSpPr>
          <p:grpSpPr bwMode="auto">
            <a:xfrm>
              <a:off x="4656" y="3487"/>
              <a:ext cx="864" cy="351"/>
              <a:chOff x="944" y="816"/>
              <a:chExt cx="4160" cy="1688"/>
            </a:xfrm>
          </p:grpSpPr>
          <p:sp>
            <p:nvSpPr>
              <p:cNvPr id="1545" name="AutoShape 571" descr="50%"/>
              <p:cNvSpPr>
                <a:spLocks noChangeArrowheads="1"/>
              </p:cNvSpPr>
              <p:nvPr/>
            </p:nvSpPr>
            <p:spPr bwMode="auto">
              <a:xfrm>
                <a:off x="960" y="968"/>
                <a:ext cx="4144" cy="1536"/>
              </a:xfrm>
              <a:prstGeom prst="parallelogram">
                <a:avLst>
                  <a:gd name="adj" fmla="val 99473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46" name="AutoShape 572" descr="50%"/>
              <p:cNvSpPr>
                <a:spLocks noChangeArrowheads="1"/>
              </p:cNvSpPr>
              <p:nvPr/>
            </p:nvSpPr>
            <p:spPr bwMode="auto">
              <a:xfrm>
                <a:off x="944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47" name="AutoShape 573" descr="50%"/>
              <p:cNvSpPr>
                <a:spLocks noChangeArrowheads="1"/>
              </p:cNvSpPr>
              <p:nvPr/>
            </p:nvSpPr>
            <p:spPr bwMode="auto">
              <a:xfrm>
                <a:off x="2176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48" name="AutoShape 574" descr="50%"/>
              <p:cNvSpPr>
                <a:spLocks noChangeArrowheads="1"/>
              </p:cNvSpPr>
              <p:nvPr/>
            </p:nvSpPr>
            <p:spPr bwMode="auto">
              <a:xfrm>
                <a:off x="3376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49" name="AutoShape 575" descr="50%"/>
              <p:cNvSpPr>
                <a:spLocks noChangeArrowheads="1"/>
              </p:cNvSpPr>
              <p:nvPr/>
            </p:nvSpPr>
            <p:spPr bwMode="auto">
              <a:xfrm>
                <a:off x="4040" y="144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50" name="AutoShape 576" descr="50%"/>
              <p:cNvSpPr>
                <a:spLocks noChangeArrowheads="1"/>
              </p:cNvSpPr>
              <p:nvPr/>
            </p:nvSpPr>
            <p:spPr bwMode="auto">
              <a:xfrm>
                <a:off x="4664" y="824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51" name="AutoShape 577" descr="50%"/>
              <p:cNvSpPr>
                <a:spLocks noChangeArrowheads="1"/>
              </p:cNvSpPr>
              <p:nvPr/>
            </p:nvSpPr>
            <p:spPr bwMode="auto">
              <a:xfrm>
                <a:off x="944" y="816"/>
                <a:ext cx="4144" cy="1536"/>
              </a:xfrm>
              <a:prstGeom prst="parallelogram">
                <a:avLst>
                  <a:gd name="adj" fmla="val 99473"/>
                </a:avLst>
              </a:prstGeom>
              <a:pattFill prst="pct50">
                <a:fgClr>
                  <a:srgbClr val="CC66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44" name="Group 578"/>
            <p:cNvGrpSpPr>
              <a:grpSpLocks/>
            </p:cNvGrpSpPr>
            <p:nvPr/>
          </p:nvGrpSpPr>
          <p:grpSpPr bwMode="auto">
            <a:xfrm>
              <a:off x="4875" y="3388"/>
              <a:ext cx="499" cy="252"/>
              <a:chOff x="3072" y="1152"/>
              <a:chExt cx="1200" cy="608"/>
            </a:xfrm>
          </p:grpSpPr>
          <p:sp>
            <p:nvSpPr>
              <p:cNvPr id="1542" name="AutoShape 579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43" name="Oval 580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44" name="Line 581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45" name="Group 582"/>
            <p:cNvGrpSpPr>
              <a:grpSpLocks/>
            </p:cNvGrpSpPr>
            <p:nvPr/>
          </p:nvGrpSpPr>
          <p:grpSpPr bwMode="auto">
            <a:xfrm>
              <a:off x="4875" y="3228"/>
              <a:ext cx="499" cy="253"/>
              <a:chOff x="3072" y="1152"/>
              <a:chExt cx="1200" cy="608"/>
            </a:xfrm>
          </p:grpSpPr>
          <p:sp>
            <p:nvSpPr>
              <p:cNvPr id="1539" name="AutoShape 583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40" name="Oval 584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41" name="Line 585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46" name="Group 586"/>
            <p:cNvGrpSpPr>
              <a:grpSpLocks/>
            </p:cNvGrpSpPr>
            <p:nvPr/>
          </p:nvGrpSpPr>
          <p:grpSpPr bwMode="auto">
            <a:xfrm rot="-100500">
              <a:off x="5264" y="3358"/>
              <a:ext cx="128" cy="64"/>
              <a:chOff x="1248" y="816"/>
              <a:chExt cx="240" cy="132"/>
            </a:xfrm>
          </p:grpSpPr>
          <p:sp>
            <p:nvSpPr>
              <p:cNvPr id="1532" name="AutoShape 587"/>
              <p:cNvSpPr>
                <a:spLocks noChangeArrowheads="1"/>
              </p:cNvSpPr>
              <p:nvPr/>
            </p:nvSpPr>
            <p:spPr bwMode="auto">
              <a:xfrm rot="-2202243">
                <a:off x="1248" y="816"/>
                <a:ext cx="240" cy="96"/>
              </a:xfrm>
              <a:prstGeom prst="parallelogram">
                <a:avLst>
                  <a:gd name="adj" fmla="val 62500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533" name="Group 588"/>
              <p:cNvGrpSpPr>
                <a:grpSpLocks/>
              </p:cNvGrpSpPr>
              <p:nvPr/>
            </p:nvGrpSpPr>
            <p:grpSpPr bwMode="auto">
              <a:xfrm>
                <a:off x="1296" y="816"/>
                <a:ext cx="120" cy="132"/>
                <a:chOff x="1464" y="1164"/>
                <a:chExt cx="144" cy="108"/>
              </a:xfrm>
            </p:grpSpPr>
            <p:sp>
              <p:nvSpPr>
                <p:cNvPr id="1534" name="Line 589"/>
                <p:cNvSpPr>
                  <a:spLocks noChangeShapeType="1"/>
                </p:cNvSpPr>
                <p:nvPr/>
              </p:nvSpPr>
              <p:spPr bwMode="auto">
                <a:xfrm>
                  <a:off x="1464" y="122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35" name="Line 590"/>
                <p:cNvSpPr>
                  <a:spLocks noChangeShapeType="1"/>
                </p:cNvSpPr>
                <p:nvPr/>
              </p:nvSpPr>
              <p:spPr bwMode="auto">
                <a:xfrm>
                  <a:off x="1500" y="121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36" name="Line 591"/>
                <p:cNvSpPr>
                  <a:spLocks noChangeShapeType="1"/>
                </p:cNvSpPr>
                <p:nvPr/>
              </p:nvSpPr>
              <p:spPr bwMode="auto">
                <a:xfrm>
                  <a:off x="1536" y="120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37" name="Line 592"/>
                <p:cNvSpPr>
                  <a:spLocks noChangeShapeType="1"/>
                </p:cNvSpPr>
                <p:nvPr/>
              </p:nvSpPr>
              <p:spPr bwMode="auto">
                <a:xfrm>
                  <a:off x="1572" y="118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38" name="Line 593"/>
                <p:cNvSpPr>
                  <a:spLocks noChangeShapeType="1"/>
                </p:cNvSpPr>
                <p:nvPr/>
              </p:nvSpPr>
              <p:spPr bwMode="auto">
                <a:xfrm>
                  <a:off x="1608" y="116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47" name="Group 594"/>
            <p:cNvGrpSpPr>
              <a:grpSpLocks/>
            </p:cNvGrpSpPr>
            <p:nvPr/>
          </p:nvGrpSpPr>
          <p:grpSpPr bwMode="auto">
            <a:xfrm rot="-100500">
              <a:off x="5264" y="3518"/>
              <a:ext cx="128" cy="64"/>
              <a:chOff x="1248" y="816"/>
              <a:chExt cx="240" cy="132"/>
            </a:xfrm>
          </p:grpSpPr>
          <p:sp>
            <p:nvSpPr>
              <p:cNvPr id="1525" name="AutoShape 595"/>
              <p:cNvSpPr>
                <a:spLocks noChangeArrowheads="1"/>
              </p:cNvSpPr>
              <p:nvPr/>
            </p:nvSpPr>
            <p:spPr bwMode="auto">
              <a:xfrm rot="-2202243">
                <a:off x="1248" y="816"/>
                <a:ext cx="240" cy="96"/>
              </a:xfrm>
              <a:prstGeom prst="parallelogram">
                <a:avLst>
                  <a:gd name="adj" fmla="val 62500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526" name="Group 596"/>
              <p:cNvGrpSpPr>
                <a:grpSpLocks/>
              </p:cNvGrpSpPr>
              <p:nvPr/>
            </p:nvGrpSpPr>
            <p:grpSpPr bwMode="auto">
              <a:xfrm>
                <a:off x="1296" y="816"/>
                <a:ext cx="120" cy="132"/>
                <a:chOff x="1464" y="1164"/>
                <a:chExt cx="144" cy="108"/>
              </a:xfrm>
            </p:grpSpPr>
            <p:sp>
              <p:nvSpPr>
                <p:cNvPr id="1527" name="Line 597"/>
                <p:cNvSpPr>
                  <a:spLocks noChangeShapeType="1"/>
                </p:cNvSpPr>
                <p:nvPr/>
              </p:nvSpPr>
              <p:spPr bwMode="auto">
                <a:xfrm>
                  <a:off x="1464" y="122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28" name="Line 598"/>
                <p:cNvSpPr>
                  <a:spLocks noChangeShapeType="1"/>
                </p:cNvSpPr>
                <p:nvPr/>
              </p:nvSpPr>
              <p:spPr bwMode="auto">
                <a:xfrm>
                  <a:off x="1500" y="121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29" name="Line 599"/>
                <p:cNvSpPr>
                  <a:spLocks noChangeShapeType="1"/>
                </p:cNvSpPr>
                <p:nvPr/>
              </p:nvSpPr>
              <p:spPr bwMode="auto">
                <a:xfrm>
                  <a:off x="1536" y="120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30" name="Line 600"/>
                <p:cNvSpPr>
                  <a:spLocks noChangeShapeType="1"/>
                </p:cNvSpPr>
                <p:nvPr/>
              </p:nvSpPr>
              <p:spPr bwMode="auto">
                <a:xfrm>
                  <a:off x="1572" y="118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31" name="Line 601"/>
                <p:cNvSpPr>
                  <a:spLocks noChangeShapeType="1"/>
                </p:cNvSpPr>
                <p:nvPr/>
              </p:nvSpPr>
              <p:spPr bwMode="auto">
                <a:xfrm>
                  <a:off x="1608" y="116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48" name="Group 602"/>
            <p:cNvGrpSpPr>
              <a:grpSpLocks/>
            </p:cNvGrpSpPr>
            <p:nvPr/>
          </p:nvGrpSpPr>
          <p:grpSpPr bwMode="auto">
            <a:xfrm>
              <a:off x="4659" y="3486"/>
              <a:ext cx="418" cy="293"/>
              <a:chOff x="1920" y="1824"/>
              <a:chExt cx="1152" cy="960"/>
            </a:xfrm>
          </p:grpSpPr>
          <p:sp>
            <p:nvSpPr>
              <p:cNvPr id="1522" name="AutoShape 603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23" name="Line 604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24" name="Oval 605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49" name="Group 606"/>
            <p:cNvGrpSpPr>
              <a:grpSpLocks/>
            </p:cNvGrpSpPr>
            <p:nvPr/>
          </p:nvGrpSpPr>
          <p:grpSpPr bwMode="auto">
            <a:xfrm>
              <a:off x="4936" y="3486"/>
              <a:ext cx="419" cy="293"/>
              <a:chOff x="1920" y="1824"/>
              <a:chExt cx="1152" cy="960"/>
            </a:xfrm>
          </p:grpSpPr>
          <p:sp>
            <p:nvSpPr>
              <p:cNvPr id="1519" name="AutoShape 607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20" name="Line 608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21" name="Oval 609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50" name="Group 610"/>
            <p:cNvGrpSpPr>
              <a:grpSpLocks/>
            </p:cNvGrpSpPr>
            <p:nvPr/>
          </p:nvGrpSpPr>
          <p:grpSpPr bwMode="auto">
            <a:xfrm>
              <a:off x="4656" y="3326"/>
              <a:ext cx="419" cy="293"/>
              <a:chOff x="1920" y="1824"/>
              <a:chExt cx="1152" cy="960"/>
            </a:xfrm>
          </p:grpSpPr>
          <p:sp>
            <p:nvSpPr>
              <p:cNvPr id="1516" name="AutoShape 611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17" name="Line 612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18" name="Oval 613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51" name="Group 614"/>
            <p:cNvGrpSpPr>
              <a:grpSpLocks/>
            </p:cNvGrpSpPr>
            <p:nvPr/>
          </p:nvGrpSpPr>
          <p:grpSpPr bwMode="auto">
            <a:xfrm>
              <a:off x="4933" y="3326"/>
              <a:ext cx="419" cy="293"/>
              <a:chOff x="1920" y="1824"/>
              <a:chExt cx="1152" cy="960"/>
            </a:xfrm>
          </p:grpSpPr>
          <p:sp>
            <p:nvSpPr>
              <p:cNvPr id="1513" name="AutoShape 615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14" name="Line 616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15" name="Oval 617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52" name="Group 618"/>
            <p:cNvGrpSpPr>
              <a:grpSpLocks/>
            </p:cNvGrpSpPr>
            <p:nvPr/>
          </p:nvGrpSpPr>
          <p:grpSpPr bwMode="auto">
            <a:xfrm>
              <a:off x="5131" y="3485"/>
              <a:ext cx="64" cy="32"/>
              <a:chOff x="3120" y="3600"/>
              <a:chExt cx="96" cy="48"/>
            </a:xfrm>
          </p:grpSpPr>
          <p:sp>
            <p:nvSpPr>
              <p:cNvPr id="1506" name="Rectangle 619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507" name="Group 620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508" name="Line 621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09" name="Line 622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10" name="Line 623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11" name="Line 624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12" name="Line 625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53" name="Group 626"/>
            <p:cNvGrpSpPr>
              <a:grpSpLocks/>
            </p:cNvGrpSpPr>
            <p:nvPr/>
          </p:nvGrpSpPr>
          <p:grpSpPr bwMode="auto">
            <a:xfrm>
              <a:off x="5136" y="3645"/>
              <a:ext cx="64" cy="32"/>
              <a:chOff x="3120" y="3600"/>
              <a:chExt cx="96" cy="48"/>
            </a:xfrm>
          </p:grpSpPr>
          <p:sp>
            <p:nvSpPr>
              <p:cNvPr id="1499" name="Rectangle 627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500" name="Group 628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501" name="Line 629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02" name="Line 630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03" name="Line 631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04" name="Line 632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505" name="Line 633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54" name="Group 634"/>
            <p:cNvGrpSpPr>
              <a:grpSpLocks/>
            </p:cNvGrpSpPr>
            <p:nvPr/>
          </p:nvGrpSpPr>
          <p:grpSpPr bwMode="auto">
            <a:xfrm>
              <a:off x="4859" y="3645"/>
              <a:ext cx="64" cy="32"/>
              <a:chOff x="3120" y="3600"/>
              <a:chExt cx="96" cy="48"/>
            </a:xfrm>
          </p:grpSpPr>
          <p:sp>
            <p:nvSpPr>
              <p:cNvPr id="1492" name="Rectangle 635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3" name="Group 636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494" name="Line 637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95" name="Line 638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96" name="Line 639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97" name="Line 640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98" name="Line 641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55" name="Group 642"/>
            <p:cNvGrpSpPr>
              <a:grpSpLocks/>
            </p:cNvGrpSpPr>
            <p:nvPr/>
          </p:nvGrpSpPr>
          <p:grpSpPr bwMode="auto">
            <a:xfrm>
              <a:off x="4859" y="3485"/>
              <a:ext cx="64" cy="32"/>
              <a:chOff x="3120" y="3600"/>
              <a:chExt cx="96" cy="48"/>
            </a:xfrm>
          </p:grpSpPr>
          <p:sp>
            <p:nvSpPr>
              <p:cNvPr id="1485" name="Rectangle 643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86" name="Group 644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487" name="Line 645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88" name="Line 646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89" name="Line 647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90" name="Line 648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91" name="Line 649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56" name="Group 650"/>
            <p:cNvGrpSpPr>
              <a:grpSpLocks/>
            </p:cNvGrpSpPr>
            <p:nvPr/>
          </p:nvGrpSpPr>
          <p:grpSpPr bwMode="auto">
            <a:xfrm>
              <a:off x="5312" y="3256"/>
              <a:ext cx="73" cy="50"/>
              <a:chOff x="3072" y="2856"/>
              <a:chExt cx="161" cy="94"/>
            </a:xfrm>
          </p:grpSpPr>
          <p:sp>
            <p:nvSpPr>
              <p:cNvPr id="1480" name="AutoShape 651"/>
              <p:cNvSpPr>
                <a:spLocks noChangeArrowheads="1"/>
              </p:cNvSpPr>
              <p:nvPr/>
            </p:nvSpPr>
            <p:spPr bwMode="auto">
              <a:xfrm rot="-2302744">
                <a:off x="3072" y="2880"/>
                <a:ext cx="161" cy="47"/>
              </a:xfrm>
              <a:prstGeom prst="parallelogram">
                <a:avLst>
                  <a:gd name="adj" fmla="val 85638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81" name="Line 652"/>
              <p:cNvSpPr>
                <a:spLocks noChangeShapeType="1"/>
              </p:cNvSpPr>
              <p:nvPr/>
            </p:nvSpPr>
            <p:spPr bwMode="auto">
              <a:xfrm rot="-100500">
                <a:off x="3120" y="2907"/>
                <a:ext cx="0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82" name="Line 653"/>
              <p:cNvSpPr>
                <a:spLocks noChangeShapeType="1"/>
              </p:cNvSpPr>
              <p:nvPr/>
            </p:nvSpPr>
            <p:spPr bwMode="auto">
              <a:xfrm rot="-100500">
                <a:off x="3144" y="2892"/>
                <a:ext cx="0" cy="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83" name="Line 654"/>
              <p:cNvSpPr>
                <a:spLocks noChangeShapeType="1"/>
              </p:cNvSpPr>
              <p:nvPr/>
            </p:nvSpPr>
            <p:spPr bwMode="auto">
              <a:xfrm rot="-100500">
                <a:off x="3168" y="2876"/>
                <a:ext cx="0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84" name="Line 655"/>
              <p:cNvSpPr>
                <a:spLocks noChangeShapeType="1"/>
              </p:cNvSpPr>
              <p:nvPr/>
            </p:nvSpPr>
            <p:spPr bwMode="auto">
              <a:xfrm rot="-100500">
                <a:off x="3191" y="2856"/>
                <a:ext cx="0" cy="4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57" name="Group 656"/>
            <p:cNvGrpSpPr>
              <a:grpSpLocks/>
            </p:cNvGrpSpPr>
            <p:nvPr/>
          </p:nvGrpSpPr>
          <p:grpSpPr bwMode="auto">
            <a:xfrm>
              <a:off x="4875" y="3069"/>
              <a:ext cx="499" cy="253"/>
              <a:chOff x="3072" y="1152"/>
              <a:chExt cx="1200" cy="608"/>
            </a:xfrm>
          </p:grpSpPr>
          <p:sp>
            <p:nvSpPr>
              <p:cNvPr id="1477" name="AutoShape 657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78" name="Oval 658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79" name="Line 659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58" name="Group 660"/>
            <p:cNvGrpSpPr>
              <a:grpSpLocks/>
            </p:cNvGrpSpPr>
            <p:nvPr/>
          </p:nvGrpSpPr>
          <p:grpSpPr bwMode="auto">
            <a:xfrm>
              <a:off x="4656" y="3167"/>
              <a:ext cx="419" cy="293"/>
              <a:chOff x="1920" y="1824"/>
              <a:chExt cx="1152" cy="960"/>
            </a:xfrm>
          </p:grpSpPr>
          <p:sp>
            <p:nvSpPr>
              <p:cNvPr id="1474" name="AutoShape 661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75" name="Line 662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76" name="Oval 663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59" name="Group 664"/>
            <p:cNvGrpSpPr>
              <a:grpSpLocks/>
            </p:cNvGrpSpPr>
            <p:nvPr/>
          </p:nvGrpSpPr>
          <p:grpSpPr bwMode="auto">
            <a:xfrm>
              <a:off x="4933" y="3167"/>
              <a:ext cx="419" cy="293"/>
              <a:chOff x="1920" y="1824"/>
              <a:chExt cx="1152" cy="960"/>
            </a:xfrm>
          </p:grpSpPr>
          <p:sp>
            <p:nvSpPr>
              <p:cNvPr id="1471" name="AutoShape 665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72" name="Line 666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73" name="Oval 667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460" name="Group 668"/>
            <p:cNvGrpSpPr>
              <a:grpSpLocks/>
            </p:cNvGrpSpPr>
            <p:nvPr/>
          </p:nvGrpSpPr>
          <p:grpSpPr bwMode="auto">
            <a:xfrm>
              <a:off x="4752" y="3501"/>
              <a:ext cx="319" cy="143"/>
              <a:chOff x="4752" y="3648"/>
              <a:chExt cx="319" cy="191"/>
            </a:xfrm>
          </p:grpSpPr>
          <p:sp>
            <p:nvSpPr>
              <p:cNvPr id="1461" name="Freeform 669"/>
              <p:cNvSpPr>
                <a:spLocks/>
              </p:cNvSpPr>
              <p:nvPr/>
            </p:nvSpPr>
            <p:spPr bwMode="auto">
              <a:xfrm>
                <a:off x="4752" y="3648"/>
                <a:ext cx="319" cy="191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62" name="Group 670"/>
              <p:cNvGrpSpPr>
                <a:grpSpLocks/>
              </p:cNvGrpSpPr>
              <p:nvPr/>
            </p:nvGrpSpPr>
            <p:grpSpPr bwMode="auto">
              <a:xfrm>
                <a:off x="4776" y="3671"/>
                <a:ext cx="96" cy="89"/>
                <a:chOff x="4112" y="2551"/>
                <a:chExt cx="96" cy="89"/>
              </a:xfrm>
            </p:grpSpPr>
            <p:sp>
              <p:nvSpPr>
                <p:cNvPr id="1463" name="Line 671"/>
                <p:cNvSpPr>
                  <a:spLocks noChangeShapeType="1"/>
                </p:cNvSpPr>
                <p:nvPr/>
              </p:nvSpPr>
              <p:spPr bwMode="auto">
                <a:xfrm>
                  <a:off x="4112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64" name="Line 672"/>
                <p:cNvSpPr>
                  <a:spLocks noChangeShapeType="1"/>
                </p:cNvSpPr>
                <p:nvPr/>
              </p:nvSpPr>
              <p:spPr bwMode="auto">
                <a:xfrm>
                  <a:off x="4126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65" name="Line 673"/>
                <p:cNvSpPr>
                  <a:spLocks noChangeShapeType="1"/>
                </p:cNvSpPr>
                <p:nvPr/>
              </p:nvSpPr>
              <p:spPr bwMode="auto">
                <a:xfrm>
                  <a:off x="4139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66" name="Line 674"/>
                <p:cNvSpPr>
                  <a:spLocks noChangeShapeType="1"/>
                </p:cNvSpPr>
                <p:nvPr/>
              </p:nvSpPr>
              <p:spPr bwMode="auto">
                <a:xfrm>
                  <a:off x="4153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67" name="Line 675"/>
                <p:cNvSpPr>
                  <a:spLocks noChangeShapeType="1"/>
                </p:cNvSpPr>
                <p:nvPr/>
              </p:nvSpPr>
              <p:spPr bwMode="auto">
                <a:xfrm>
                  <a:off x="4167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68" name="Line 676"/>
                <p:cNvSpPr>
                  <a:spLocks noChangeShapeType="1"/>
                </p:cNvSpPr>
                <p:nvPr/>
              </p:nvSpPr>
              <p:spPr bwMode="auto">
                <a:xfrm>
                  <a:off x="4181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69" name="Line 677"/>
                <p:cNvSpPr>
                  <a:spLocks noChangeShapeType="1"/>
                </p:cNvSpPr>
                <p:nvPr/>
              </p:nvSpPr>
              <p:spPr bwMode="auto">
                <a:xfrm>
                  <a:off x="4194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470" name="Line 678"/>
                <p:cNvSpPr>
                  <a:spLocks noChangeShapeType="1"/>
                </p:cNvSpPr>
                <p:nvPr/>
              </p:nvSpPr>
              <p:spPr bwMode="auto">
                <a:xfrm>
                  <a:off x="4208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</p:grpSp>
      <p:pic>
        <p:nvPicPr>
          <p:cNvPr id="1552" name="Picture 156" descr="sagyoW0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970" y="1012879"/>
            <a:ext cx="732137" cy="12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7386029" y="968120"/>
            <a:ext cx="496297" cy="247683"/>
            <a:chOff x="10597462" y="1013087"/>
            <a:chExt cx="661729" cy="249137"/>
          </a:xfrm>
        </p:grpSpPr>
        <p:sp>
          <p:nvSpPr>
            <p:cNvPr id="1554" name="Oval 1553"/>
            <p:cNvSpPr/>
            <p:nvPr/>
          </p:nvSpPr>
          <p:spPr>
            <a:xfrm>
              <a:off x="10673673" y="1013087"/>
              <a:ext cx="364085" cy="249137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3" name="Rectangle 1552"/>
            <p:cNvSpPr/>
            <p:nvPr/>
          </p:nvSpPr>
          <p:spPr>
            <a:xfrm>
              <a:off x="10597462" y="1025147"/>
              <a:ext cx="661729" cy="2189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50" b="1" dirty="0">
                  <a:solidFill>
                    <a:srgbClr val="FFFF00"/>
                  </a:solidFill>
                </a:rPr>
                <a:t>Server</a:t>
              </a:r>
            </a:p>
          </p:txBody>
        </p:sp>
      </p:grpSp>
      <p:pic>
        <p:nvPicPr>
          <p:cNvPr id="1556" name="Picture 154" descr="BD06761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687" y="975648"/>
            <a:ext cx="1237718" cy="11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5" name="Rectangle 1564"/>
          <p:cNvSpPr/>
          <p:nvPr/>
        </p:nvSpPr>
        <p:spPr>
          <a:xfrm>
            <a:off x="7680791" y="2170595"/>
            <a:ext cx="1378044" cy="58136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0000FF"/>
                </a:solidFill>
                <a:effectLst>
                  <a:glow rad="127000">
                    <a:srgbClr val="00B0F0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Shipping</a:t>
            </a:r>
          </a:p>
          <a:p>
            <a:pPr algn="ctr"/>
            <a:r>
              <a:rPr lang="en-US" sz="1200" b="1" dirty="0">
                <a:ln w="0"/>
                <a:solidFill>
                  <a:srgbClr val="0000FF"/>
                </a:solidFill>
                <a:effectLst>
                  <a:glow rad="127000">
                    <a:srgbClr val="00B0F0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market</a:t>
            </a:r>
          </a:p>
        </p:txBody>
      </p:sp>
      <p:pic>
        <p:nvPicPr>
          <p:cNvPr id="1570" name="Picture 164" descr="sagyoW02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691" y="1513583"/>
            <a:ext cx="1228874" cy="10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1" name="Picture 8" descr="BS00089_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92" y="914869"/>
            <a:ext cx="793130" cy="10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1275142" y="1943922"/>
            <a:ext cx="895223" cy="397545"/>
            <a:chOff x="1643770" y="2057155"/>
            <a:chExt cx="1169368" cy="353659"/>
          </a:xfrm>
        </p:grpSpPr>
        <p:sp>
          <p:nvSpPr>
            <p:cNvPr id="48" name="Cube 47"/>
            <p:cNvSpPr/>
            <p:nvPr/>
          </p:nvSpPr>
          <p:spPr>
            <a:xfrm>
              <a:off x="1663869" y="2057155"/>
              <a:ext cx="982889" cy="353659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2" name="Rectangle 1571"/>
            <p:cNvSpPr/>
            <p:nvPr/>
          </p:nvSpPr>
          <p:spPr>
            <a:xfrm>
              <a:off x="1643770" y="2197037"/>
              <a:ext cx="1169368" cy="1946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Weigh check</a:t>
              </a:r>
            </a:p>
          </p:txBody>
        </p:sp>
      </p:grpSp>
      <p:grpSp>
        <p:nvGrpSpPr>
          <p:cNvPr id="1573" name="Group 569"/>
          <p:cNvGrpSpPr>
            <a:grpSpLocks/>
          </p:cNvGrpSpPr>
          <p:nvPr/>
        </p:nvGrpSpPr>
        <p:grpSpPr bwMode="auto">
          <a:xfrm>
            <a:off x="2130816" y="1129504"/>
            <a:ext cx="841956" cy="1213664"/>
            <a:chOff x="4656" y="3069"/>
            <a:chExt cx="864" cy="769"/>
          </a:xfrm>
        </p:grpSpPr>
        <p:grpSp>
          <p:nvGrpSpPr>
            <p:cNvPr id="1574" name="Group 570"/>
            <p:cNvGrpSpPr>
              <a:grpSpLocks/>
            </p:cNvGrpSpPr>
            <p:nvPr/>
          </p:nvGrpSpPr>
          <p:grpSpPr bwMode="auto">
            <a:xfrm>
              <a:off x="4656" y="3487"/>
              <a:ext cx="864" cy="351"/>
              <a:chOff x="944" y="816"/>
              <a:chExt cx="4160" cy="1688"/>
            </a:xfrm>
          </p:grpSpPr>
          <p:sp>
            <p:nvSpPr>
              <p:cNvPr id="1676" name="AutoShape 571" descr="50%"/>
              <p:cNvSpPr>
                <a:spLocks noChangeArrowheads="1"/>
              </p:cNvSpPr>
              <p:nvPr/>
            </p:nvSpPr>
            <p:spPr bwMode="auto">
              <a:xfrm>
                <a:off x="960" y="968"/>
                <a:ext cx="4144" cy="1536"/>
              </a:xfrm>
              <a:prstGeom prst="parallelogram">
                <a:avLst>
                  <a:gd name="adj" fmla="val 99473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77" name="AutoShape 572" descr="50%"/>
              <p:cNvSpPr>
                <a:spLocks noChangeArrowheads="1"/>
              </p:cNvSpPr>
              <p:nvPr/>
            </p:nvSpPr>
            <p:spPr bwMode="auto">
              <a:xfrm>
                <a:off x="944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78" name="AutoShape 573" descr="50%"/>
              <p:cNvSpPr>
                <a:spLocks noChangeArrowheads="1"/>
              </p:cNvSpPr>
              <p:nvPr/>
            </p:nvSpPr>
            <p:spPr bwMode="auto">
              <a:xfrm>
                <a:off x="2176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79" name="AutoShape 574" descr="50%"/>
              <p:cNvSpPr>
                <a:spLocks noChangeArrowheads="1"/>
              </p:cNvSpPr>
              <p:nvPr/>
            </p:nvSpPr>
            <p:spPr bwMode="auto">
              <a:xfrm>
                <a:off x="3376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80" name="AutoShape 575" descr="50%"/>
              <p:cNvSpPr>
                <a:spLocks noChangeArrowheads="1"/>
              </p:cNvSpPr>
              <p:nvPr/>
            </p:nvSpPr>
            <p:spPr bwMode="auto">
              <a:xfrm>
                <a:off x="4040" y="144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81" name="AutoShape 576" descr="50%"/>
              <p:cNvSpPr>
                <a:spLocks noChangeArrowheads="1"/>
              </p:cNvSpPr>
              <p:nvPr/>
            </p:nvSpPr>
            <p:spPr bwMode="auto">
              <a:xfrm>
                <a:off x="4664" y="824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82" name="AutoShape 577" descr="50%"/>
              <p:cNvSpPr>
                <a:spLocks noChangeArrowheads="1"/>
              </p:cNvSpPr>
              <p:nvPr/>
            </p:nvSpPr>
            <p:spPr bwMode="auto">
              <a:xfrm>
                <a:off x="944" y="816"/>
                <a:ext cx="4144" cy="1536"/>
              </a:xfrm>
              <a:prstGeom prst="parallelogram">
                <a:avLst>
                  <a:gd name="adj" fmla="val 99473"/>
                </a:avLst>
              </a:prstGeom>
              <a:pattFill prst="pct50">
                <a:fgClr>
                  <a:srgbClr val="CC66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75" name="Group 578"/>
            <p:cNvGrpSpPr>
              <a:grpSpLocks/>
            </p:cNvGrpSpPr>
            <p:nvPr/>
          </p:nvGrpSpPr>
          <p:grpSpPr bwMode="auto">
            <a:xfrm>
              <a:off x="4875" y="3388"/>
              <a:ext cx="499" cy="252"/>
              <a:chOff x="3072" y="1152"/>
              <a:chExt cx="1200" cy="608"/>
            </a:xfrm>
          </p:grpSpPr>
          <p:sp>
            <p:nvSpPr>
              <p:cNvPr id="1673" name="AutoShape 579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74" name="Oval 580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75" name="Line 581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76" name="Group 582"/>
            <p:cNvGrpSpPr>
              <a:grpSpLocks/>
            </p:cNvGrpSpPr>
            <p:nvPr/>
          </p:nvGrpSpPr>
          <p:grpSpPr bwMode="auto">
            <a:xfrm>
              <a:off x="4875" y="3228"/>
              <a:ext cx="499" cy="253"/>
              <a:chOff x="3072" y="1152"/>
              <a:chExt cx="1200" cy="608"/>
            </a:xfrm>
          </p:grpSpPr>
          <p:sp>
            <p:nvSpPr>
              <p:cNvPr id="1670" name="AutoShape 583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71" name="Oval 584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72" name="Line 585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77" name="Group 586"/>
            <p:cNvGrpSpPr>
              <a:grpSpLocks/>
            </p:cNvGrpSpPr>
            <p:nvPr/>
          </p:nvGrpSpPr>
          <p:grpSpPr bwMode="auto">
            <a:xfrm rot="-100500">
              <a:off x="5264" y="3358"/>
              <a:ext cx="128" cy="64"/>
              <a:chOff x="1248" y="816"/>
              <a:chExt cx="240" cy="132"/>
            </a:xfrm>
          </p:grpSpPr>
          <p:sp>
            <p:nvSpPr>
              <p:cNvPr id="1663" name="AutoShape 587"/>
              <p:cNvSpPr>
                <a:spLocks noChangeArrowheads="1"/>
              </p:cNvSpPr>
              <p:nvPr/>
            </p:nvSpPr>
            <p:spPr bwMode="auto">
              <a:xfrm rot="-2202243">
                <a:off x="1248" y="816"/>
                <a:ext cx="240" cy="96"/>
              </a:xfrm>
              <a:prstGeom prst="parallelogram">
                <a:avLst>
                  <a:gd name="adj" fmla="val 62500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664" name="Group 588"/>
              <p:cNvGrpSpPr>
                <a:grpSpLocks/>
              </p:cNvGrpSpPr>
              <p:nvPr/>
            </p:nvGrpSpPr>
            <p:grpSpPr bwMode="auto">
              <a:xfrm>
                <a:off x="1296" y="816"/>
                <a:ext cx="120" cy="132"/>
                <a:chOff x="1464" y="1164"/>
                <a:chExt cx="144" cy="108"/>
              </a:xfrm>
            </p:grpSpPr>
            <p:sp>
              <p:nvSpPr>
                <p:cNvPr id="1665" name="Line 589"/>
                <p:cNvSpPr>
                  <a:spLocks noChangeShapeType="1"/>
                </p:cNvSpPr>
                <p:nvPr/>
              </p:nvSpPr>
              <p:spPr bwMode="auto">
                <a:xfrm>
                  <a:off x="1464" y="122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66" name="Line 590"/>
                <p:cNvSpPr>
                  <a:spLocks noChangeShapeType="1"/>
                </p:cNvSpPr>
                <p:nvPr/>
              </p:nvSpPr>
              <p:spPr bwMode="auto">
                <a:xfrm>
                  <a:off x="1500" y="121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67" name="Line 591"/>
                <p:cNvSpPr>
                  <a:spLocks noChangeShapeType="1"/>
                </p:cNvSpPr>
                <p:nvPr/>
              </p:nvSpPr>
              <p:spPr bwMode="auto">
                <a:xfrm>
                  <a:off x="1536" y="120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68" name="Line 592"/>
                <p:cNvSpPr>
                  <a:spLocks noChangeShapeType="1"/>
                </p:cNvSpPr>
                <p:nvPr/>
              </p:nvSpPr>
              <p:spPr bwMode="auto">
                <a:xfrm>
                  <a:off x="1572" y="118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69" name="Line 593"/>
                <p:cNvSpPr>
                  <a:spLocks noChangeShapeType="1"/>
                </p:cNvSpPr>
                <p:nvPr/>
              </p:nvSpPr>
              <p:spPr bwMode="auto">
                <a:xfrm>
                  <a:off x="1608" y="116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578" name="Group 594"/>
            <p:cNvGrpSpPr>
              <a:grpSpLocks/>
            </p:cNvGrpSpPr>
            <p:nvPr/>
          </p:nvGrpSpPr>
          <p:grpSpPr bwMode="auto">
            <a:xfrm rot="-100500">
              <a:off x="5264" y="3518"/>
              <a:ext cx="128" cy="64"/>
              <a:chOff x="1248" y="816"/>
              <a:chExt cx="240" cy="132"/>
            </a:xfrm>
          </p:grpSpPr>
          <p:sp>
            <p:nvSpPr>
              <p:cNvPr id="1656" name="AutoShape 595"/>
              <p:cNvSpPr>
                <a:spLocks noChangeArrowheads="1"/>
              </p:cNvSpPr>
              <p:nvPr/>
            </p:nvSpPr>
            <p:spPr bwMode="auto">
              <a:xfrm rot="-2202243">
                <a:off x="1248" y="816"/>
                <a:ext cx="240" cy="96"/>
              </a:xfrm>
              <a:prstGeom prst="parallelogram">
                <a:avLst>
                  <a:gd name="adj" fmla="val 62500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657" name="Group 596"/>
              <p:cNvGrpSpPr>
                <a:grpSpLocks/>
              </p:cNvGrpSpPr>
              <p:nvPr/>
            </p:nvGrpSpPr>
            <p:grpSpPr bwMode="auto">
              <a:xfrm>
                <a:off x="1296" y="816"/>
                <a:ext cx="120" cy="132"/>
                <a:chOff x="1464" y="1164"/>
                <a:chExt cx="144" cy="108"/>
              </a:xfrm>
            </p:grpSpPr>
            <p:sp>
              <p:nvSpPr>
                <p:cNvPr id="1658" name="Line 597"/>
                <p:cNvSpPr>
                  <a:spLocks noChangeShapeType="1"/>
                </p:cNvSpPr>
                <p:nvPr/>
              </p:nvSpPr>
              <p:spPr bwMode="auto">
                <a:xfrm>
                  <a:off x="1464" y="122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59" name="Line 598"/>
                <p:cNvSpPr>
                  <a:spLocks noChangeShapeType="1"/>
                </p:cNvSpPr>
                <p:nvPr/>
              </p:nvSpPr>
              <p:spPr bwMode="auto">
                <a:xfrm>
                  <a:off x="1500" y="121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60" name="Line 599"/>
                <p:cNvSpPr>
                  <a:spLocks noChangeShapeType="1"/>
                </p:cNvSpPr>
                <p:nvPr/>
              </p:nvSpPr>
              <p:spPr bwMode="auto">
                <a:xfrm>
                  <a:off x="1536" y="120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61" name="Line 600"/>
                <p:cNvSpPr>
                  <a:spLocks noChangeShapeType="1"/>
                </p:cNvSpPr>
                <p:nvPr/>
              </p:nvSpPr>
              <p:spPr bwMode="auto">
                <a:xfrm>
                  <a:off x="1572" y="118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62" name="Line 601"/>
                <p:cNvSpPr>
                  <a:spLocks noChangeShapeType="1"/>
                </p:cNvSpPr>
                <p:nvPr/>
              </p:nvSpPr>
              <p:spPr bwMode="auto">
                <a:xfrm>
                  <a:off x="1608" y="116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579" name="Group 602"/>
            <p:cNvGrpSpPr>
              <a:grpSpLocks/>
            </p:cNvGrpSpPr>
            <p:nvPr/>
          </p:nvGrpSpPr>
          <p:grpSpPr bwMode="auto">
            <a:xfrm>
              <a:off x="4659" y="3486"/>
              <a:ext cx="418" cy="293"/>
              <a:chOff x="1920" y="1824"/>
              <a:chExt cx="1152" cy="960"/>
            </a:xfrm>
          </p:grpSpPr>
          <p:sp>
            <p:nvSpPr>
              <p:cNvPr id="1653" name="AutoShape 603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54" name="Line 604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55" name="Oval 605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80" name="Group 606"/>
            <p:cNvGrpSpPr>
              <a:grpSpLocks/>
            </p:cNvGrpSpPr>
            <p:nvPr/>
          </p:nvGrpSpPr>
          <p:grpSpPr bwMode="auto">
            <a:xfrm>
              <a:off x="4936" y="3486"/>
              <a:ext cx="419" cy="293"/>
              <a:chOff x="1920" y="1824"/>
              <a:chExt cx="1152" cy="960"/>
            </a:xfrm>
          </p:grpSpPr>
          <p:sp>
            <p:nvSpPr>
              <p:cNvPr id="1650" name="AutoShape 607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51" name="Line 608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52" name="Oval 609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81" name="Group 610"/>
            <p:cNvGrpSpPr>
              <a:grpSpLocks/>
            </p:cNvGrpSpPr>
            <p:nvPr/>
          </p:nvGrpSpPr>
          <p:grpSpPr bwMode="auto">
            <a:xfrm>
              <a:off x="4656" y="3326"/>
              <a:ext cx="419" cy="293"/>
              <a:chOff x="1920" y="1824"/>
              <a:chExt cx="1152" cy="960"/>
            </a:xfrm>
          </p:grpSpPr>
          <p:sp>
            <p:nvSpPr>
              <p:cNvPr id="1647" name="AutoShape 611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48" name="Line 612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49" name="Oval 613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82" name="Group 614"/>
            <p:cNvGrpSpPr>
              <a:grpSpLocks/>
            </p:cNvGrpSpPr>
            <p:nvPr/>
          </p:nvGrpSpPr>
          <p:grpSpPr bwMode="auto">
            <a:xfrm>
              <a:off x="4933" y="3326"/>
              <a:ext cx="419" cy="293"/>
              <a:chOff x="1920" y="1824"/>
              <a:chExt cx="1152" cy="960"/>
            </a:xfrm>
          </p:grpSpPr>
          <p:sp>
            <p:nvSpPr>
              <p:cNvPr id="1644" name="AutoShape 615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45" name="Line 616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46" name="Oval 617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83" name="Group 618"/>
            <p:cNvGrpSpPr>
              <a:grpSpLocks/>
            </p:cNvGrpSpPr>
            <p:nvPr/>
          </p:nvGrpSpPr>
          <p:grpSpPr bwMode="auto">
            <a:xfrm>
              <a:off x="5131" y="3485"/>
              <a:ext cx="64" cy="32"/>
              <a:chOff x="3120" y="3600"/>
              <a:chExt cx="96" cy="48"/>
            </a:xfrm>
          </p:grpSpPr>
          <p:sp>
            <p:nvSpPr>
              <p:cNvPr id="1637" name="Rectangle 619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638" name="Group 620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639" name="Line 621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40" name="Line 622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41" name="Line 623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42" name="Line 624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43" name="Line 625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584" name="Group 626"/>
            <p:cNvGrpSpPr>
              <a:grpSpLocks/>
            </p:cNvGrpSpPr>
            <p:nvPr/>
          </p:nvGrpSpPr>
          <p:grpSpPr bwMode="auto">
            <a:xfrm>
              <a:off x="5136" y="3645"/>
              <a:ext cx="64" cy="32"/>
              <a:chOff x="3120" y="3600"/>
              <a:chExt cx="96" cy="48"/>
            </a:xfrm>
          </p:grpSpPr>
          <p:sp>
            <p:nvSpPr>
              <p:cNvPr id="1630" name="Rectangle 627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631" name="Group 628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632" name="Line 629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33" name="Line 630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34" name="Line 631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35" name="Line 632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36" name="Line 633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585" name="Group 634"/>
            <p:cNvGrpSpPr>
              <a:grpSpLocks/>
            </p:cNvGrpSpPr>
            <p:nvPr/>
          </p:nvGrpSpPr>
          <p:grpSpPr bwMode="auto">
            <a:xfrm>
              <a:off x="4859" y="3645"/>
              <a:ext cx="64" cy="32"/>
              <a:chOff x="3120" y="3600"/>
              <a:chExt cx="96" cy="48"/>
            </a:xfrm>
          </p:grpSpPr>
          <p:sp>
            <p:nvSpPr>
              <p:cNvPr id="1623" name="Rectangle 635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624" name="Group 636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625" name="Line 637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26" name="Line 638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27" name="Line 639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28" name="Line 640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29" name="Line 641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586" name="Group 642"/>
            <p:cNvGrpSpPr>
              <a:grpSpLocks/>
            </p:cNvGrpSpPr>
            <p:nvPr/>
          </p:nvGrpSpPr>
          <p:grpSpPr bwMode="auto">
            <a:xfrm>
              <a:off x="4859" y="3485"/>
              <a:ext cx="64" cy="32"/>
              <a:chOff x="3120" y="3600"/>
              <a:chExt cx="96" cy="48"/>
            </a:xfrm>
          </p:grpSpPr>
          <p:sp>
            <p:nvSpPr>
              <p:cNvPr id="1616" name="Rectangle 643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617" name="Group 644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618" name="Line 645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19" name="Line 646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20" name="Line 647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21" name="Line 648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622" name="Line 649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587" name="Group 650"/>
            <p:cNvGrpSpPr>
              <a:grpSpLocks/>
            </p:cNvGrpSpPr>
            <p:nvPr/>
          </p:nvGrpSpPr>
          <p:grpSpPr bwMode="auto">
            <a:xfrm>
              <a:off x="5312" y="3256"/>
              <a:ext cx="73" cy="50"/>
              <a:chOff x="3072" y="2856"/>
              <a:chExt cx="161" cy="94"/>
            </a:xfrm>
          </p:grpSpPr>
          <p:sp>
            <p:nvSpPr>
              <p:cNvPr id="1611" name="AutoShape 651"/>
              <p:cNvSpPr>
                <a:spLocks noChangeArrowheads="1"/>
              </p:cNvSpPr>
              <p:nvPr/>
            </p:nvSpPr>
            <p:spPr bwMode="auto">
              <a:xfrm rot="-2302744">
                <a:off x="3072" y="2880"/>
                <a:ext cx="161" cy="47"/>
              </a:xfrm>
              <a:prstGeom prst="parallelogram">
                <a:avLst>
                  <a:gd name="adj" fmla="val 85638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12" name="Line 652"/>
              <p:cNvSpPr>
                <a:spLocks noChangeShapeType="1"/>
              </p:cNvSpPr>
              <p:nvPr/>
            </p:nvSpPr>
            <p:spPr bwMode="auto">
              <a:xfrm rot="-100500">
                <a:off x="3120" y="2907"/>
                <a:ext cx="0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13" name="Line 653"/>
              <p:cNvSpPr>
                <a:spLocks noChangeShapeType="1"/>
              </p:cNvSpPr>
              <p:nvPr/>
            </p:nvSpPr>
            <p:spPr bwMode="auto">
              <a:xfrm rot="-100500">
                <a:off x="3144" y="2892"/>
                <a:ext cx="0" cy="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14" name="Line 654"/>
              <p:cNvSpPr>
                <a:spLocks noChangeShapeType="1"/>
              </p:cNvSpPr>
              <p:nvPr/>
            </p:nvSpPr>
            <p:spPr bwMode="auto">
              <a:xfrm rot="-100500">
                <a:off x="3168" y="2876"/>
                <a:ext cx="0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15" name="Line 655"/>
              <p:cNvSpPr>
                <a:spLocks noChangeShapeType="1"/>
              </p:cNvSpPr>
              <p:nvPr/>
            </p:nvSpPr>
            <p:spPr bwMode="auto">
              <a:xfrm rot="-100500">
                <a:off x="3191" y="2856"/>
                <a:ext cx="0" cy="4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88" name="Group 656"/>
            <p:cNvGrpSpPr>
              <a:grpSpLocks/>
            </p:cNvGrpSpPr>
            <p:nvPr/>
          </p:nvGrpSpPr>
          <p:grpSpPr bwMode="auto">
            <a:xfrm>
              <a:off x="4875" y="3069"/>
              <a:ext cx="499" cy="253"/>
              <a:chOff x="3072" y="1152"/>
              <a:chExt cx="1200" cy="608"/>
            </a:xfrm>
          </p:grpSpPr>
          <p:sp>
            <p:nvSpPr>
              <p:cNvPr id="1608" name="AutoShape 657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09" name="Oval 658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10" name="Line 659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89" name="Group 660"/>
            <p:cNvGrpSpPr>
              <a:grpSpLocks/>
            </p:cNvGrpSpPr>
            <p:nvPr/>
          </p:nvGrpSpPr>
          <p:grpSpPr bwMode="auto">
            <a:xfrm>
              <a:off x="4656" y="3167"/>
              <a:ext cx="419" cy="293"/>
              <a:chOff x="1920" y="1824"/>
              <a:chExt cx="1152" cy="960"/>
            </a:xfrm>
          </p:grpSpPr>
          <p:sp>
            <p:nvSpPr>
              <p:cNvPr id="1605" name="AutoShape 661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06" name="Line 662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07" name="Oval 663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90" name="Group 664"/>
            <p:cNvGrpSpPr>
              <a:grpSpLocks/>
            </p:cNvGrpSpPr>
            <p:nvPr/>
          </p:nvGrpSpPr>
          <p:grpSpPr bwMode="auto">
            <a:xfrm>
              <a:off x="4933" y="3167"/>
              <a:ext cx="419" cy="293"/>
              <a:chOff x="1920" y="1824"/>
              <a:chExt cx="1152" cy="960"/>
            </a:xfrm>
          </p:grpSpPr>
          <p:sp>
            <p:nvSpPr>
              <p:cNvPr id="1602" name="AutoShape 665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03" name="Line 666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04" name="Oval 667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</p:grpSp>
      <p:grpSp>
        <p:nvGrpSpPr>
          <p:cNvPr id="1683" name="Group 1682"/>
          <p:cNvGrpSpPr/>
          <p:nvPr/>
        </p:nvGrpSpPr>
        <p:grpSpPr>
          <a:xfrm>
            <a:off x="1610976" y="1003771"/>
            <a:ext cx="516351" cy="247683"/>
            <a:chOff x="10546387" y="1013087"/>
            <a:chExt cx="688468" cy="249137"/>
          </a:xfrm>
        </p:grpSpPr>
        <p:sp>
          <p:nvSpPr>
            <p:cNvPr id="1684" name="Oval 1683"/>
            <p:cNvSpPr/>
            <p:nvPr/>
          </p:nvSpPr>
          <p:spPr>
            <a:xfrm>
              <a:off x="10673673" y="1013087"/>
              <a:ext cx="364085" cy="249137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85" name="Rectangle 1684"/>
            <p:cNvSpPr/>
            <p:nvPr/>
          </p:nvSpPr>
          <p:spPr>
            <a:xfrm>
              <a:off x="10546387" y="1043618"/>
              <a:ext cx="688468" cy="173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50" b="1" dirty="0">
                  <a:solidFill>
                    <a:srgbClr val="FFFF00"/>
                  </a:solidFill>
                </a:rPr>
                <a:t>Server</a:t>
              </a:r>
            </a:p>
          </p:txBody>
        </p:sp>
      </p:grpSp>
      <p:sp>
        <p:nvSpPr>
          <p:cNvPr id="1686" name="Rectangle 1685"/>
          <p:cNvSpPr/>
          <p:nvPr/>
        </p:nvSpPr>
        <p:spPr>
          <a:xfrm>
            <a:off x="5984038" y="3457392"/>
            <a:ext cx="2982583" cy="218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ysClr val="windowText" lastClr="000000"/>
                </a:solidFill>
              </a:rPr>
              <a:t>Reading QR code of outer carton before shipment &amp; save to server </a:t>
            </a:r>
            <a:r>
              <a:rPr lang="en-US" sz="9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sz="900" b="1" dirty="0">
                <a:solidFill>
                  <a:srgbClr val="0000FF"/>
                </a:solidFill>
              </a:rPr>
              <a:t>Traceability Pallet ID process</a:t>
            </a:r>
          </a:p>
        </p:txBody>
      </p:sp>
      <p:sp>
        <p:nvSpPr>
          <p:cNvPr id="1687" name="Rectangle 1686"/>
          <p:cNvSpPr/>
          <p:nvPr/>
        </p:nvSpPr>
        <p:spPr>
          <a:xfrm>
            <a:off x="5984038" y="3741445"/>
            <a:ext cx="2982583" cy="555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ysClr val="windowText" lastClr="000000"/>
                </a:solidFill>
              </a:rPr>
              <a:t>Control serial No of each pallet before Shipment </a:t>
            </a:r>
            <a:r>
              <a:rPr lang="en-US" sz="900" b="1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sz="900" b="1" dirty="0">
                <a:solidFill>
                  <a:srgbClr val="0000FF"/>
                </a:solidFill>
              </a:rPr>
              <a:t>Can traceability history</a:t>
            </a:r>
          </a:p>
        </p:txBody>
      </p:sp>
      <p:sp>
        <p:nvSpPr>
          <p:cNvPr id="1688" name="Rectangle 1687"/>
          <p:cNvSpPr/>
          <p:nvPr/>
        </p:nvSpPr>
        <p:spPr>
          <a:xfrm>
            <a:off x="3005428" y="4319888"/>
            <a:ext cx="2943764" cy="90878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u="sng" dirty="0">
                <a:solidFill>
                  <a:srgbClr val="FF0000"/>
                </a:solidFill>
              </a:rPr>
              <a:t>BEFORE: 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Confirm serial one by one </a:t>
            </a:r>
            <a:r>
              <a:rPr lang="en-US" sz="1050" b="1" dirty="0">
                <a:solidFill>
                  <a:srgbClr val="FF0000"/>
                </a:solidFill>
                <a:sym typeface="Wingdings" panose="05000000000000000000" pitchFamily="2" charset="2"/>
              </a:rPr>
              <a:t> Loss time (250s/box)</a:t>
            </a:r>
          </a:p>
          <a:p>
            <a:r>
              <a:rPr lang="en-US" sz="1050" b="1" dirty="0">
                <a:solidFill>
                  <a:srgbClr val="FF0000"/>
                </a:solidFill>
                <a:sym typeface="Wingdings" panose="05000000000000000000" pitchFamily="2" charset="2"/>
              </a:rPr>
              <a:t> Plan : 28,800 box/ Year  Loss : 2K hour ~ 4K USD 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1690" name="Rectangle 1689"/>
          <p:cNvSpPr/>
          <p:nvPr/>
        </p:nvSpPr>
        <p:spPr>
          <a:xfrm>
            <a:off x="6077922" y="4297304"/>
            <a:ext cx="2943764" cy="9313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u="sng" dirty="0">
                <a:solidFill>
                  <a:srgbClr val="FF0000"/>
                </a:solidFill>
              </a:rPr>
              <a:t>BEFORE: 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Confirm serial one by one </a:t>
            </a:r>
            <a:r>
              <a:rPr lang="en-US" sz="1050" b="1" dirty="0">
                <a:solidFill>
                  <a:srgbClr val="FF0000"/>
                </a:solidFill>
                <a:sym typeface="Wingdings" panose="05000000000000000000" pitchFamily="2" charset="2"/>
              </a:rPr>
              <a:t> Loss time (250s/box)</a:t>
            </a:r>
          </a:p>
          <a:p>
            <a:r>
              <a:rPr lang="en-US" sz="1050" b="1" dirty="0">
                <a:solidFill>
                  <a:srgbClr val="FF0000"/>
                </a:solidFill>
                <a:sym typeface="Wingdings" panose="05000000000000000000" pitchFamily="2" charset="2"/>
              </a:rPr>
              <a:t> Plan : 28,800 box/ Year  Loss : 2K hour ~ 4K USD 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1691" name="Rectangle 1690"/>
          <p:cNvSpPr/>
          <p:nvPr/>
        </p:nvSpPr>
        <p:spPr>
          <a:xfrm>
            <a:off x="3008731" y="5275342"/>
            <a:ext cx="2943764" cy="121413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rgbClr val="0000FF"/>
                </a:solidFill>
              </a:rPr>
              <a:t>AFTER</a:t>
            </a:r>
          </a:p>
          <a:p>
            <a:r>
              <a:rPr lang="en-US" sz="1100" b="1" dirty="0">
                <a:solidFill>
                  <a:srgbClr val="0000FF"/>
                </a:solidFill>
              </a:rPr>
              <a:t>Confirm Serial No.by reading QR code only.</a:t>
            </a:r>
            <a:r>
              <a:rPr lang="en-US" sz="1100" b="1" dirty="0">
                <a:solidFill>
                  <a:srgbClr val="0000FF"/>
                </a:solidFill>
                <a:sym typeface="Wingdings" panose="05000000000000000000" pitchFamily="2" charset="2"/>
              </a:rPr>
              <a:t> Time: 5S/ box</a:t>
            </a:r>
            <a:endParaRPr lang="en-US" sz="1100" b="1" dirty="0">
              <a:solidFill>
                <a:srgbClr val="0000FF"/>
              </a:solidFill>
            </a:endParaRPr>
          </a:p>
          <a:p>
            <a:r>
              <a:rPr lang="en-US" sz="1100" b="1" dirty="0">
                <a:solidFill>
                  <a:srgbClr val="0000FF"/>
                </a:solidFill>
                <a:sym typeface="Wingdings" panose="05000000000000000000" pitchFamily="2" charset="2"/>
              </a:rPr>
              <a:t>Plan : 28,800 box/ Year  Loss cost: ~ 0.08K USD</a:t>
            </a:r>
          </a:p>
          <a:p>
            <a:r>
              <a:rPr 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SAVE COST: 3.9K  USD/ Year</a:t>
            </a:r>
          </a:p>
        </p:txBody>
      </p:sp>
      <p:sp>
        <p:nvSpPr>
          <p:cNvPr id="1692" name="Rectangle 1691"/>
          <p:cNvSpPr/>
          <p:nvPr/>
        </p:nvSpPr>
        <p:spPr>
          <a:xfrm>
            <a:off x="6087187" y="5275340"/>
            <a:ext cx="2943764" cy="12141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rgbClr val="0000FF"/>
                </a:solidFill>
              </a:rPr>
              <a:t>AFTER</a:t>
            </a:r>
          </a:p>
          <a:p>
            <a:r>
              <a:rPr lang="en-US" sz="1100" b="1" dirty="0">
                <a:solidFill>
                  <a:srgbClr val="0000FF"/>
                </a:solidFill>
              </a:rPr>
              <a:t>Confirm Serial No.by reading QR code only.</a:t>
            </a:r>
            <a:r>
              <a:rPr lang="en-US" sz="1100" b="1" dirty="0">
                <a:solidFill>
                  <a:srgbClr val="0000FF"/>
                </a:solidFill>
                <a:sym typeface="Wingdings" panose="05000000000000000000" pitchFamily="2" charset="2"/>
              </a:rPr>
              <a:t> Time: 5S/ box</a:t>
            </a:r>
            <a:endParaRPr lang="en-US" sz="1100" b="1" dirty="0">
              <a:solidFill>
                <a:srgbClr val="0000FF"/>
              </a:solidFill>
            </a:endParaRPr>
          </a:p>
          <a:p>
            <a:r>
              <a:rPr lang="en-US" sz="1100" b="1" dirty="0">
                <a:solidFill>
                  <a:srgbClr val="0000FF"/>
                </a:solidFill>
                <a:sym typeface="Wingdings" panose="05000000000000000000" pitchFamily="2" charset="2"/>
              </a:rPr>
              <a:t>Plan : 28,800 box/ Year  Loss cost: ~ 0.08K USD</a:t>
            </a:r>
          </a:p>
          <a:p>
            <a:r>
              <a:rPr 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SAVE COST: 3.9K  USD/ Year</a:t>
            </a:r>
          </a:p>
        </p:txBody>
      </p:sp>
      <p:sp>
        <p:nvSpPr>
          <p:cNvPr id="1693" name="Rectangle 1692"/>
          <p:cNvSpPr/>
          <p:nvPr/>
        </p:nvSpPr>
        <p:spPr>
          <a:xfrm>
            <a:off x="3017590" y="6536145"/>
            <a:ext cx="5999954" cy="245655"/>
          </a:xfrm>
          <a:prstGeom prst="rect">
            <a:avLst/>
          </a:prstGeom>
          <a:solidFill>
            <a:srgbClr val="00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Total Save cost: 7.8K USD / Year</a:t>
            </a:r>
            <a:endParaRPr lang="en-US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695" name="Right Arrow 1694"/>
          <p:cNvSpPr/>
          <p:nvPr/>
        </p:nvSpPr>
        <p:spPr>
          <a:xfrm>
            <a:off x="2886479" y="1375094"/>
            <a:ext cx="260928" cy="530942"/>
          </a:xfrm>
          <a:prstGeom prst="right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6" name="Right Arrow 1695"/>
          <p:cNvSpPr/>
          <p:nvPr/>
        </p:nvSpPr>
        <p:spPr>
          <a:xfrm>
            <a:off x="5872537" y="1323401"/>
            <a:ext cx="260928" cy="530942"/>
          </a:xfrm>
          <a:prstGeom prst="right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7" name="Oval 1696"/>
          <p:cNvSpPr/>
          <p:nvPr/>
        </p:nvSpPr>
        <p:spPr>
          <a:xfrm>
            <a:off x="6096407" y="1502237"/>
            <a:ext cx="488982" cy="427923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560" name="Group 1559"/>
          <p:cNvGrpSpPr>
            <a:grpSpLocks/>
          </p:cNvGrpSpPr>
          <p:nvPr/>
        </p:nvGrpSpPr>
        <p:grpSpPr bwMode="auto">
          <a:xfrm flipH="1">
            <a:off x="6388859" y="1691510"/>
            <a:ext cx="404199" cy="857638"/>
            <a:chOff x="0" y="-1"/>
            <a:chExt cx="812560" cy="751391"/>
          </a:xfrm>
        </p:grpSpPr>
        <p:sp>
          <p:nvSpPr>
            <p:cNvPr id="1561" name="AutoShape 682"/>
            <p:cNvSpPr>
              <a:spLocks noChangeArrowheads="1"/>
            </p:cNvSpPr>
            <p:nvPr/>
          </p:nvSpPr>
          <p:spPr bwMode="auto">
            <a:xfrm rot="16200000" flipH="1">
              <a:off x="378820" y="-172387"/>
              <a:ext cx="261353" cy="606126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  <p:sp>
          <p:nvSpPr>
            <p:cNvPr id="1562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  <p:sp>
          <p:nvSpPr>
            <p:cNvPr id="1563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</p:grpSp>
      <p:grpSp>
        <p:nvGrpSpPr>
          <p:cNvPr id="1698" name="Group 1697"/>
          <p:cNvGrpSpPr/>
          <p:nvPr/>
        </p:nvGrpSpPr>
        <p:grpSpPr>
          <a:xfrm>
            <a:off x="708918" y="1629438"/>
            <a:ext cx="501138" cy="415441"/>
            <a:chOff x="6289384" y="1794294"/>
            <a:chExt cx="5775434" cy="2897348"/>
          </a:xfrm>
        </p:grpSpPr>
        <p:pic>
          <p:nvPicPr>
            <p:cNvPr id="1699" name="Picture 1698"/>
            <p:cNvPicPr>
              <a:picLocks noChangeAspect="1"/>
            </p:cNvPicPr>
            <p:nvPr/>
          </p:nvPicPr>
          <p:blipFill rotWithShape="1">
            <a:blip r:embed="rId2"/>
            <a:srcRect l="879" t="10609" r="1055" b="1699"/>
            <a:stretch/>
          </p:blipFill>
          <p:spPr>
            <a:xfrm>
              <a:off x="6289384" y="1794294"/>
              <a:ext cx="5775434" cy="2897348"/>
            </a:xfrm>
            <a:prstGeom prst="rect">
              <a:avLst/>
            </a:prstGeom>
          </p:spPr>
        </p:pic>
        <p:pic>
          <p:nvPicPr>
            <p:cNvPr id="1700" name="Picture 169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8626" y="1797645"/>
              <a:ext cx="1714284" cy="557578"/>
            </a:xfrm>
            <a:prstGeom prst="rect">
              <a:avLst/>
            </a:prstGeom>
          </p:spPr>
        </p:pic>
      </p:grpSp>
      <p:grpSp>
        <p:nvGrpSpPr>
          <p:cNvPr id="1701" name="Group 1700"/>
          <p:cNvGrpSpPr/>
          <p:nvPr/>
        </p:nvGrpSpPr>
        <p:grpSpPr>
          <a:xfrm>
            <a:off x="998895" y="1864221"/>
            <a:ext cx="126203" cy="160043"/>
            <a:chOff x="4669067" y="1879792"/>
            <a:chExt cx="555544" cy="343985"/>
          </a:xfrm>
        </p:grpSpPr>
        <p:pic>
          <p:nvPicPr>
            <p:cNvPr id="1702" name="Picture 17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177" y="1914393"/>
              <a:ext cx="435548" cy="258043"/>
            </a:xfrm>
            <a:prstGeom prst="rect">
              <a:avLst/>
            </a:prstGeom>
          </p:spPr>
        </p:pic>
        <p:sp>
          <p:nvSpPr>
            <p:cNvPr id="1703" name="Rectangle 1702"/>
            <p:cNvSpPr/>
            <p:nvPr/>
          </p:nvSpPr>
          <p:spPr>
            <a:xfrm>
              <a:off x="4669067" y="1879792"/>
              <a:ext cx="555544" cy="343985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704" name="Group 1703"/>
          <p:cNvGrpSpPr>
            <a:grpSpLocks/>
          </p:cNvGrpSpPr>
          <p:nvPr/>
        </p:nvGrpSpPr>
        <p:grpSpPr bwMode="auto">
          <a:xfrm>
            <a:off x="591934" y="1835956"/>
            <a:ext cx="323527" cy="418806"/>
            <a:chOff x="0" y="-1"/>
            <a:chExt cx="812560" cy="751391"/>
          </a:xfrm>
        </p:grpSpPr>
        <p:sp>
          <p:nvSpPr>
            <p:cNvPr id="1705" name="AutoShape 682"/>
            <p:cNvSpPr>
              <a:spLocks noChangeArrowheads="1"/>
            </p:cNvSpPr>
            <p:nvPr/>
          </p:nvSpPr>
          <p:spPr bwMode="auto">
            <a:xfrm rot="16200000" flipH="1">
              <a:off x="378820" y="-172387"/>
              <a:ext cx="261353" cy="606126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  <p:sp>
          <p:nvSpPr>
            <p:cNvPr id="1706" name="AutoShape 684"/>
            <p:cNvSpPr>
              <a:spLocks noChangeArrowheads="1"/>
            </p:cNvSpPr>
            <p:nvPr/>
          </p:nvSpPr>
          <p:spPr bwMode="auto">
            <a:xfrm rot="969869" flipH="1">
              <a:off x="12587" y="89840"/>
              <a:ext cx="168671" cy="661550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  <p:sp>
          <p:nvSpPr>
            <p:cNvPr id="1707" name="AutoShape 685"/>
            <p:cNvSpPr>
              <a:spLocks noChangeArrowheads="1"/>
            </p:cNvSpPr>
            <p:nvPr/>
          </p:nvSpPr>
          <p:spPr bwMode="auto">
            <a:xfrm flipH="1">
              <a:off x="0" y="32669"/>
              <a:ext cx="367551" cy="22051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</p:grpSp>
      <p:sp>
        <p:nvSpPr>
          <p:cNvPr id="52" name="Curved Left Arrow 51"/>
          <p:cNvSpPr/>
          <p:nvPr/>
        </p:nvSpPr>
        <p:spPr>
          <a:xfrm rot="19819394">
            <a:off x="1012670" y="1742562"/>
            <a:ext cx="59899" cy="180445"/>
          </a:xfrm>
          <a:prstGeom prst="curvedLef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08" name="Rectangle 1707"/>
          <p:cNvSpPr/>
          <p:nvPr/>
        </p:nvSpPr>
        <p:spPr>
          <a:xfrm>
            <a:off x="20319" y="900779"/>
            <a:ext cx="1316699" cy="7155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1400" b="1" dirty="0">
                <a:ln w="0"/>
                <a:solidFill>
                  <a:srgbClr val="0000FF"/>
                </a:solidFill>
                <a:effectLst>
                  <a:glow rad="127000">
                    <a:srgbClr val="00B0F0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 one by one serial &amp; Link to QR code</a:t>
            </a:r>
          </a:p>
        </p:txBody>
      </p:sp>
      <p:sp>
        <p:nvSpPr>
          <p:cNvPr id="1564" name="Rectangle 1563"/>
          <p:cNvSpPr/>
          <p:nvPr/>
        </p:nvSpPr>
        <p:spPr>
          <a:xfrm>
            <a:off x="5958929" y="2223365"/>
            <a:ext cx="1378044" cy="58136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0000FF"/>
                </a:solidFill>
                <a:effectLst>
                  <a:glow rad="127000">
                    <a:srgbClr val="00B0F0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 Pallet ID before shipment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017" y="4813573"/>
            <a:ext cx="2906112" cy="1836793"/>
            <a:chOff x="6022401" y="3383678"/>
            <a:chExt cx="5970490" cy="3927677"/>
          </a:xfrm>
        </p:grpSpPr>
        <p:pic>
          <p:nvPicPr>
            <p:cNvPr id="396" name="Picture 395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22401" y="3809799"/>
              <a:ext cx="2793999" cy="2841136"/>
            </a:xfrm>
            <a:prstGeom prst="rect">
              <a:avLst/>
            </a:prstGeom>
          </p:spPr>
        </p:pic>
        <p:pic>
          <p:nvPicPr>
            <p:cNvPr id="397" name="Picture 39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38838" y="4999616"/>
              <a:ext cx="3054053" cy="1651319"/>
            </a:xfrm>
            <a:prstGeom prst="rect">
              <a:avLst/>
            </a:prstGeom>
          </p:spPr>
        </p:pic>
        <p:sp>
          <p:nvSpPr>
            <p:cNvPr id="398" name="Rectangle 397"/>
            <p:cNvSpPr/>
            <p:nvPr/>
          </p:nvSpPr>
          <p:spPr>
            <a:xfrm>
              <a:off x="7413588" y="4895784"/>
              <a:ext cx="1255035" cy="212962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7413589" y="5223099"/>
              <a:ext cx="1255036" cy="283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9024045" y="5778783"/>
              <a:ext cx="504274" cy="6330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0404618" y="5368115"/>
              <a:ext cx="1588273" cy="41066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402" name="Freeform 401"/>
            <p:cNvSpPr/>
            <p:nvPr/>
          </p:nvSpPr>
          <p:spPr>
            <a:xfrm flipV="1">
              <a:off x="8356429" y="3520512"/>
              <a:ext cx="693688" cy="1375270"/>
            </a:xfrm>
            <a:custGeom>
              <a:avLst/>
              <a:gdLst>
                <a:gd name="connsiteX0" fmla="*/ 0 w 819150"/>
                <a:gd name="connsiteY0" fmla="*/ 0 h 752475"/>
                <a:gd name="connsiteX1" fmla="*/ 0 w 819150"/>
                <a:gd name="connsiteY1" fmla="*/ 752475 h 752475"/>
                <a:gd name="connsiteX2" fmla="*/ 819150 w 819150"/>
                <a:gd name="connsiteY2" fmla="*/ 752475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752475">
                  <a:moveTo>
                    <a:pt x="0" y="0"/>
                  </a:moveTo>
                  <a:lnTo>
                    <a:pt x="0" y="752475"/>
                  </a:lnTo>
                  <a:lnTo>
                    <a:pt x="819150" y="752475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9113636" y="3383678"/>
              <a:ext cx="1953364" cy="24821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 smtClean="0">
                  <a:solidFill>
                    <a:schemeClr val="tx1"/>
                  </a:solidFill>
                </a:rPr>
                <a:t>Register QR code</a:t>
              </a:r>
              <a:endParaRPr 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404" name="Freeform 403"/>
            <p:cNvSpPr/>
            <p:nvPr/>
          </p:nvSpPr>
          <p:spPr>
            <a:xfrm>
              <a:off x="8668624" y="3959208"/>
              <a:ext cx="382914" cy="1406612"/>
            </a:xfrm>
            <a:custGeom>
              <a:avLst/>
              <a:gdLst>
                <a:gd name="connsiteX0" fmla="*/ 0 w 495300"/>
                <a:gd name="connsiteY0" fmla="*/ 533400 h 533400"/>
                <a:gd name="connsiteX1" fmla="*/ 257175 w 495300"/>
                <a:gd name="connsiteY1" fmla="*/ 533400 h 533400"/>
                <a:gd name="connsiteX2" fmla="*/ 257175 w 495300"/>
                <a:gd name="connsiteY2" fmla="*/ 0 h 533400"/>
                <a:gd name="connsiteX3" fmla="*/ 495300 w 495300"/>
                <a:gd name="connsiteY3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300" h="533400">
                  <a:moveTo>
                    <a:pt x="0" y="533400"/>
                  </a:moveTo>
                  <a:lnTo>
                    <a:pt x="257175" y="533400"/>
                  </a:lnTo>
                  <a:lnTo>
                    <a:pt x="257175" y="0"/>
                  </a:lnTo>
                  <a:lnTo>
                    <a:pt x="495300" y="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9107462" y="3820033"/>
              <a:ext cx="1953364" cy="24821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 smtClean="0">
                  <a:solidFill>
                    <a:schemeClr val="tx1"/>
                  </a:solidFill>
                </a:rPr>
                <a:t>Register Serial No.</a:t>
              </a:r>
              <a:endParaRPr 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9143468" y="4137622"/>
              <a:ext cx="2552871" cy="81166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tx1"/>
                  </a:solidFill>
                </a:rPr>
                <a:t>In Shipment Station:</a:t>
              </a:r>
            </a:p>
            <a:p>
              <a:pPr algn="ctr"/>
              <a:r>
                <a:rPr lang="en-US" sz="800" b="1" dirty="0" smtClean="0">
                  <a:solidFill>
                    <a:schemeClr val="tx1"/>
                  </a:solidFill>
                </a:rPr>
                <a:t>Confirm Serial No.</a:t>
              </a:r>
            </a:p>
            <a:p>
              <a:pPr algn="ctr"/>
              <a:r>
                <a:rPr lang="en-US" sz="800" b="1" dirty="0" smtClean="0">
                  <a:solidFill>
                    <a:schemeClr val="tx1"/>
                  </a:solidFill>
                </a:rPr>
                <a:t>by reading QR code only.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11175325" y="5989694"/>
              <a:ext cx="815764" cy="66124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 smtClean="0">
                  <a:solidFill>
                    <a:schemeClr val="tx1"/>
                  </a:solidFill>
                </a:rPr>
                <a:t>Read</a:t>
              </a:r>
            </a:p>
            <a:p>
              <a:pPr algn="ctr"/>
              <a:r>
                <a:rPr lang="en-US" sz="700" b="1" dirty="0" smtClean="0">
                  <a:solidFill>
                    <a:schemeClr val="tx1"/>
                  </a:solidFill>
                </a:rPr>
                <a:t>QR code</a:t>
              </a:r>
              <a:endParaRPr 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9648087" y="5965659"/>
              <a:ext cx="1477888" cy="643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 smtClean="0">
                  <a:solidFill>
                    <a:schemeClr val="tx1"/>
                  </a:solidFill>
                </a:rPr>
                <a:t>Auto display all Serial No. inside of box</a:t>
              </a:r>
              <a:endParaRPr 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09" name="Straight Arrow Connector 408"/>
            <p:cNvCxnSpPr>
              <a:stCxn id="407" idx="0"/>
            </p:cNvCxnSpPr>
            <p:nvPr/>
          </p:nvCxnSpPr>
          <p:spPr>
            <a:xfrm flipV="1">
              <a:off x="11583207" y="5778785"/>
              <a:ext cx="2" cy="21090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/>
            <p:nvPr/>
          </p:nvCxnSpPr>
          <p:spPr>
            <a:xfrm flipH="1" flipV="1">
              <a:off x="9528319" y="6231368"/>
              <a:ext cx="265601" cy="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Rectangle 413"/>
            <p:cNvSpPr/>
            <p:nvPr/>
          </p:nvSpPr>
          <p:spPr>
            <a:xfrm>
              <a:off x="8957920" y="6668155"/>
              <a:ext cx="3020890" cy="643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 smtClean="0">
                  <a:solidFill>
                    <a:schemeClr val="tx1"/>
                  </a:solidFill>
                </a:rPr>
                <a:t>Auto Compare Serial inner &amp; outer box</a:t>
              </a:r>
              <a:endParaRPr 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own Arrow 3"/>
          <p:cNvSpPr/>
          <p:nvPr/>
        </p:nvSpPr>
        <p:spPr>
          <a:xfrm>
            <a:off x="1155021" y="4303480"/>
            <a:ext cx="769449" cy="181395"/>
          </a:xfrm>
          <a:prstGeom prst="down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/>
          <p:cNvSpPr/>
          <p:nvPr/>
        </p:nvSpPr>
        <p:spPr>
          <a:xfrm>
            <a:off x="20319" y="4491774"/>
            <a:ext cx="2951809" cy="248646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</a:rPr>
              <a:t>Request Modify weigh check</a:t>
            </a:r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73F858C397DE54D9423F8D643250E0F" ma:contentTypeVersion="13" ma:contentTypeDescription="新しいドキュメントを作成します。" ma:contentTypeScope="" ma:versionID="a9aea4af3c49878c30dea797b0452ef3">
  <xsd:schema xmlns:xsd="http://www.w3.org/2001/XMLSchema" xmlns:xs="http://www.w3.org/2001/XMLSchema" xmlns:p="http://schemas.microsoft.com/office/2006/metadata/properties" xmlns:ns3="eac0b448-5034-49ab-ab38-af6095ba48da" xmlns:ns4="c3f29d59-efe7-4d90-80b5-3931792e23e7" targetNamespace="http://schemas.microsoft.com/office/2006/metadata/properties" ma:root="true" ma:fieldsID="ca9db950e70472b336f94f8b502ca090" ns3:_="" ns4:_="">
    <xsd:import namespace="eac0b448-5034-49ab-ab38-af6095ba48da"/>
    <xsd:import namespace="c3f29d59-efe7-4d90-80b5-3931792e23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0b448-5034-49ab-ab38-af6095ba48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f29d59-efe7-4d90-80b5-3931792e23e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581090-380F-4BAE-A833-AAD003E80E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c3f29d59-efe7-4d90-80b5-3931792e23e7"/>
    <ds:schemaRef ds:uri="eac0b448-5034-49ab-ab38-af6095ba48d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4F3250-C278-4F0A-A3C8-388691A6C6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30842-4E82-41BF-AF33-F34A70A4F1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c0b448-5034-49ab-ab38-af6095ba48da"/>
    <ds:schemaRef ds:uri="c3f29d59-efe7-4d90-80b5-3931792e23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7924</TotalTime>
  <Words>1441</Words>
  <Application>Microsoft Office PowerPoint</Application>
  <PresentationFormat>On-screen Show (4:3)</PresentationFormat>
  <Paragraphs>298</Paragraphs>
  <Slides>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 Unicode MS</vt:lpstr>
      <vt:lpstr>ＭＳ Ｐゴシック</vt:lpstr>
      <vt:lpstr>Arial</vt:lpstr>
      <vt:lpstr>Calibri</vt:lpstr>
      <vt:lpstr>inherit</vt:lpstr>
      <vt:lpstr>Symbol</vt:lpstr>
      <vt:lpstr>Tahoma</vt:lpstr>
      <vt:lpstr>Times New Roman</vt:lpstr>
      <vt:lpstr>Wingdings</vt:lpstr>
      <vt:lpstr>Office Theme</vt:lpstr>
      <vt:lpstr>MS_ClipArt_Gallery</vt:lpstr>
      <vt:lpstr>PowerPoint Presentation</vt:lpstr>
      <vt:lpstr>PowerPoint Presentation</vt:lpstr>
      <vt:lpstr>ADD MORE QR CODE LABEL FOR SHIPMENT STATION</vt:lpstr>
      <vt:lpstr>PowerPoint Presentation</vt:lpstr>
      <vt:lpstr>PowerPoint Presentation</vt:lpstr>
      <vt:lpstr>PowerPoint Presentation</vt:lpstr>
      <vt:lpstr>ADD MORE QR CODE LABEL FOR SHIPMENT STATION</vt:lpstr>
      <vt:lpstr>PowerPoint Presentation</vt:lpstr>
    </vt:vector>
  </TitlesOfParts>
  <Company>PSNV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Chung Nguyen Van</dc:creator>
  <cp:lastModifiedBy>NGUYEN NHU_Minh</cp:lastModifiedBy>
  <cp:revision>1272</cp:revision>
  <cp:lastPrinted>2019-05-27T02:21:44Z</cp:lastPrinted>
  <dcterms:created xsi:type="dcterms:W3CDTF">2015-08-13T02:08:13Z</dcterms:created>
  <dcterms:modified xsi:type="dcterms:W3CDTF">2022-05-20T10:18:35Z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0x010100973F858C397DE54D9423F8D643250E0F</vt:lpwstr>
  </property>
</Properties>
</file>